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  <p:sldMasterId id="2147483820" r:id="rId2"/>
    <p:sldMasterId id="2147483798" r:id="rId3"/>
    <p:sldMasterId id="2147483782" r:id="rId4"/>
    <p:sldMasterId id="2147483786" r:id="rId5"/>
    <p:sldMasterId id="2147483921" r:id="rId6"/>
    <p:sldMasterId id="2147483990" r:id="rId7"/>
    <p:sldMasterId id="2147483993" r:id="rId8"/>
  </p:sldMasterIdLst>
  <p:notesMasterIdLst>
    <p:notesMasterId r:id="rId28"/>
  </p:notesMasterIdLst>
  <p:handoutMasterIdLst>
    <p:handoutMasterId r:id="rId29"/>
  </p:handoutMasterIdLst>
  <p:sldIdLst>
    <p:sldId id="339" r:id="rId9"/>
    <p:sldId id="449" r:id="rId10"/>
    <p:sldId id="257" r:id="rId11"/>
    <p:sldId id="1151" r:id="rId12"/>
    <p:sldId id="459" r:id="rId13"/>
    <p:sldId id="443" r:id="rId14"/>
    <p:sldId id="403" r:id="rId15"/>
    <p:sldId id="402" r:id="rId16"/>
    <p:sldId id="1147" r:id="rId17"/>
    <p:sldId id="785" r:id="rId18"/>
    <p:sldId id="1153" r:id="rId19"/>
    <p:sldId id="1148" r:id="rId20"/>
    <p:sldId id="784" r:id="rId21"/>
    <p:sldId id="461" r:id="rId22"/>
    <p:sldId id="462" r:id="rId23"/>
    <p:sldId id="464" r:id="rId24"/>
    <p:sldId id="394" r:id="rId25"/>
    <p:sldId id="463" r:id="rId26"/>
    <p:sldId id="453" r:id="rId27"/>
  </p:sldIdLst>
  <p:sldSz cx="9144000" cy="6858000" type="screen4x3"/>
  <p:notesSz cx="66690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E36B4"/>
    <a:srgbClr val="799AB5"/>
    <a:srgbClr val="647D96"/>
    <a:srgbClr val="EC3A4A"/>
    <a:srgbClr val="0099CC"/>
    <a:srgbClr val="33CCCC"/>
    <a:srgbClr val="F6A392"/>
    <a:srgbClr val="F27861"/>
    <a:srgbClr val="47ACFF"/>
    <a:srgbClr val="A959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4" autoAdjust="0"/>
    <p:restoredTop sz="56874" autoAdjust="0"/>
  </p:normalViewPr>
  <p:slideViewPr>
    <p:cSldViewPr>
      <p:cViewPr varScale="1">
        <p:scale>
          <a:sx n="65" d="100"/>
          <a:sy n="65" d="100"/>
        </p:scale>
        <p:origin x="3024" y="60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808" y="-67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loe Carpentier" userId="3abacca1-6485-48f0-a80c-49c788104d79" providerId="ADAL" clId="{80B8E3CB-80F4-4ABC-B68E-392D70E4A8FE}"/>
    <pc:docChg chg="modSld">
      <pc:chgData name="Chloe Carpentier" userId="3abacca1-6485-48f0-a80c-49c788104d79" providerId="ADAL" clId="{80B8E3CB-80F4-4ABC-B68E-392D70E4A8FE}" dt="2020-10-20T11:13:36.984" v="7" actId="6549"/>
      <pc:docMkLst>
        <pc:docMk/>
      </pc:docMkLst>
      <pc:sldChg chg="modNotesTx">
        <pc:chgData name="Chloe Carpentier" userId="3abacca1-6485-48f0-a80c-49c788104d79" providerId="ADAL" clId="{80B8E3CB-80F4-4ABC-B68E-392D70E4A8FE}" dt="2020-10-20T11:13:36.984" v="7" actId="6549"/>
        <pc:sldMkLst>
          <pc:docMk/>
          <pc:sldMk cId="0" sldId="394"/>
        </pc:sldMkLst>
      </pc:sldChg>
      <pc:sldChg chg="modNotesTx">
        <pc:chgData name="Chloe Carpentier" userId="3abacca1-6485-48f0-a80c-49c788104d79" providerId="ADAL" clId="{80B8E3CB-80F4-4ABC-B68E-392D70E4A8FE}" dt="2020-10-20T11:13:02.732" v="2" actId="6549"/>
        <pc:sldMkLst>
          <pc:docMk/>
          <pc:sldMk cId="463939584" sldId="443"/>
        </pc:sldMkLst>
      </pc:sldChg>
      <pc:sldChg chg="modNotesTx">
        <pc:chgData name="Chloe Carpentier" userId="3abacca1-6485-48f0-a80c-49c788104d79" providerId="ADAL" clId="{80B8E3CB-80F4-4ABC-B68E-392D70E4A8FE}" dt="2020-10-20T11:12:52.842" v="0" actId="6549"/>
        <pc:sldMkLst>
          <pc:docMk/>
          <pc:sldMk cId="2445892372" sldId="449"/>
        </pc:sldMkLst>
      </pc:sldChg>
      <pc:sldChg chg="modNotesTx">
        <pc:chgData name="Chloe Carpentier" userId="3abacca1-6485-48f0-a80c-49c788104d79" providerId="ADAL" clId="{80B8E3CB-80F4-4ABC-B68E-392D70E4A8FE}" dt="2020-10-20T11:13:23.496" v="4" actId="6549"/>
        <pc:sldMkLst>
          <pc:docMk/>
          <pc:sldMk cId="3983493072" sldId="461"/>
        </pc:sldMkLst>
      </pc:sldChg>
      <pc:sldChg chg="modNotesTx">
        <pc:chgData name="Chloe Carpentier" userId="3abacca1-6485-48f0-a80c-49c788104d79" providerId="ADAL" clId="{80B8E3CB-80F4-4ABC-B68E-392D70E4A8FE}" dt="2020-10-20T11:13:27.211" v="5" actId="6549"/>
        <pc:sldMkLst>
          <pc:docMk/>
          <pc:sldMk cId="1636108971" sldId="462"/>
        </pc:sldMkLst>
      </pc:sldChg>
      <pc:sldChg chg="modNotesTx">
        <pc:chgData name="Chloe Carpentier" userId="3abacca1-6485-48f0-a80c-49c788104d79" providerId="ADAL" clId="{80B8E3CB-80F4-4ABC-B68E-392D70E4A8FE}" dt="2020-10-20T11:13:30.655" v="6" actId="6549"/>
        <pc:sldMkLst>
          <pc:docMk/>
          <pc:sldMk cId="411756493" sldId="464"/>
        </pc:sldMkLst>
      </pc:sldChg>
      <pc:sldChg chg="modNotesTx">
        <pc:chgData name="Chloe Carpentier" userId="3abacca1-6485-48f0-a80c-49c788104d79" providerId="ADAL" clId="{80B8E3CB-80F4-4ABC-B68E-392D70E4A8FE}" dt="2020-10-20T11:13:20.192" v="3" actId="6549"/>
        <pc:sldMkLst>
          <pc:docMk/>
          <pc:sldMk cId="21653228" sldId="784"/>
        </pc:sldMkLst>
      </pc:sldChg>
      <pc:sldChg chg="modNotesTx">
        <pc:chgData name="Chloe Carpentier" userId="3abacca1-6485-48f0-a80c-49c788104d79" providerId="ADAL" clId="{80B8E3CB-80F4-4ABC-B68E-392D70E4A8FE}" dt="2020-10-20T11:12:57.037" v="1" actId="6549"/>
        <pc:sldMkLst>
          <pc:docMk/>
          <pc:sldMk cId="1293559091" sldId="115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E4A4AD-1213-974A-B721-77E9A85E8839}" type="doc">
      <dgm:prSet loTypeId="urn:microsoft.com/office/officeart/2005/8/layout/pyramid1" loCatId="relationship" qsTypeId="urn:microsoft.com/office/officeart/2005/8/quickstyle/3D4" qsCatId="3D" csTypeId="urn:microsoft.com/office/officeart/2005/8/colors/accent1_2" csCatId="accent1" phldr="1"/>
      <dgm:spPr/>
    </dgm:pt>
    <dgm:pt modelId="{115E27FF-7F3D-C94F-A632-4E6224BC43BD}">
      <dgm:prSet phldrT="[Text]" custT="1"/>
      <dgm:spPr>
        <a:solidFill>
          <a:srgbClr val="FF0000">
            <a:alpha val="38000"/>
          </a:srgbClr>
        </a:solidFill>
      </dgm:spPr>
      <dgm:t>
        <a:bodyPr/>
        <a:lstStyle/>
        <a:p>
          <a:endParaRPr lang="en-US" sz="1600" dirty="0"/>
        </a:p>
        <a:p>
          <a:r>
            <a:rPr lang="en-US" sz="1600" dirty="0">
              <a:solidFill>
                <a:srgbClr val="FFFFFF"/>
              </a:solidFill>
            </a:rPr>
            <a:t>Known </a:t>
          </a:r>
        </a:p>
        <a:p>
          <a:r>
            <a:rPr lang="en-US" sz="1600" dirty="0">
              <a:solidFill>
                <a:srgbClr val="FFFFFF"/>
              </a:solidFill>
            </a:rPr>
            <a:t>drug users</a:t>
          </a:r>
        </a:p>
      </dgm:t>
    </dgm:pt>
    <dgm:pt modelId="{83B73B25-D985-1247-B2E7-417341B722DF}" type="parTrans" cxnId="{58FBB30E-5744-CC4F-99AA-6CCB679A53AB}">
      <dgm:prSet/>
      <dgm:spPr/>
      <dgm:t>
        <a:bodyPr/>
        <a:lstStyle/>
        <a:p>
          <a:endParaRPr lang="en-US"/>
        </a:p>
      </dgm:t>
    </dgm:pt>
    <dgm:pt modelId="{3DD06B44-537D-0146-A812-9123466A0DD2}" type="sibTrans" cxnId="{58FBB30E-5744-CC4F-99AA-6CCB679A53AB}">
      <dgm:prSet/>
      <dgm:spPr/>
      <dgm:t>
        <a:bodyPr/>
        <a:lstStyle/>
        <a:p>
          <a:endParaRPr lang="en-US"/>
        </a:p>
      </dgm:t>
    </dgm:pt>
    <dgm:pt modelId="{DD4A8DC9-88A5-3D4C-9726-7D99702747FD}">
      <dgm:prSet phldrT="[Text]" custT="1"/>
      <dgm:spPr>
        <a:solidFill>
          <a:srgbClr val="660066">
            <a:alpha val="38000"/>
          </a:srgbClr>
        </a:solidFill>
      </dgm:spPr>
      <dgm:t>
        <a:bodyPr/>
        <a:lstStyle/>
        <a:p>
          <a:r>
            <a:rPr lang="en-US" sz="1600" dirty="0">
              <a:solidFill>
                <a:srgbClr val="FFFFFF"/>
              </a:solidFill>
            </a:rPr>
            <a:t>High risk users</a:t>
          </a:r>
        </a:p>
      </dgm:t>
    </dgm:pt>
    <dgm:pt modelId="{F9DC2008-41F1-354B-A562-0E93CBC15517}" type="parTrans" cxnId="{455434B0-1038-2049-ADC2-633C123AEF1F}">
      <dgm:prSet/>
      <dgm:spPr/>
      <dgm:t>
        <a:bodyPr/>
        <a:lstStyle/>
        <a:p>
          <a:endParaRPr lang="en-US"/>
        </a:p>
      </dgm:t>
    </dgm:pt>
    <dgm:pt modelId="{E0AB7F14-147B-E244-8473-1CF9A1038F37}" type="sibTrans" cxnId="{455434B0-1038-2049-ADC2-633C123AEF1F}">
      <dgm:prSet/>
      <dgm:spPr/>
      <dgm:t>
        <a:bodyPr/>
        <a:lstStyle/>
        <a:p>
          <a:endParaRPr lang="en-US"/>
        </a:p>
      </dgm:t>
    </dgm:pt>
    <dgm:pt modelId="{86997022-CBE3-1246-B151-44841A385573}">
      <dgm:prSet phldrT="[Text]"/>
      <dgm:spPr>
        <a:solidFill>
          <a:schemeClr val="accent2">
            <a:lumMod val="50000"/>
            <a:alpha val="38000"/>
          </a:schemeClr>
        </a:solidFill>
      </dgm:spPr>
      <dgm:t>
        <a:bodyPr/>
        <a:lstStyle/>
        <a:p>
          <a:r>
            <a:rPr lang="en-US" dirty="0">
              <a:solidFill>
                <a:srgbClr val="FFFFFF"/>
              </a:solidFill>
            </a:rPr>
            <a:t>Dependent users</a:t>
          </a:r>
        </a:p>
        <a:p>
          <a:r>
            <a:rPr lang="en-US" dirty="0">
              <a:solidFill>
                <a:srgbClr val="FFFFFF"/>
              </a:solidFill>
            </a:rPr>
            <a:t>Drug use disorders</a:t>
          </a:r>
        </a:p>
      </dgm:t>
    </dgm:pt>
    <dgm:pt modelId="{B867B382-AE04-3947-B05B-A6FAEF3FA073}" type="parTrans" cxnId="{DF7D912D-477A-6343-BE35-D622673A00CE}">
      <dgm:prSet/>
      <dgm:spPr/>
      <dgm:t>
        <a:bodyPr/>
        <a:lstStyle/>
        <a:p>
          <a:endParaRPr lang="en-US"/>
        </a:p>
      </dgm:t>
    </dgm:pt>
    <dgm:pt modelId="{B731C660-F59A-E640-9214-CFA46491676B}" type="sibTrans" cxnId="{DF7D912D-477A-6343-BE35-D622673A00CE}">
      <dgm:prSet/>
      <dgm:spPr/>
      <dgm:t>
        <a:bodyPr/>
        <a:lstStyle/>
        <a:p>
          <a:endParaRPr lang="en-US"/>
        </a:p>
      </dgm:t>
    </dgm:pt>
    <dgm:pt modelId="{E7A753FC-47B0-C740-ACF7-2F6D1E8C5826}">
      <dgm:prSet/>
      <dgm:spPr>
        <a:solidFill>
          <a:schemeClr val="accent2"/>
        </a:solidFill>
      </dgm:spPr>
      <dgm:t>
        <a:bodyPr/>
        <a:lstStyle/>
        <a:p>
          <a:endParaRPr lang="en-US" dirty="0">
            <a:solidFill>
              <a:srgbClr val="FFFFFF"/>
            </a:solidFill>
          </a:endParaRPr>
        </a:p>
        <a:p>
          <a:r>
            <a:rPr lang="en-US" dirty="0">
              <a:solidFill>
                <a:srgbClr val="FFFFFF"/>
              </a:solidFill>
            </a:rPr>
            <a:t>Current users (past 30 days)</a:t>
          </a:r>
        </a:p>
        <a:p>
          <a:r>
            <a:rPr lang="en-US" dirty="0">
              <a:solidFill>
                <a:srgbClr val="FFFFFF"/>
              </a:solidFill>
            </a:rPr>
            <a:t>Recent users (past 12 months)</a:t>
          </a:r>
        </a:p>
        <a:p>
          <a:r>
            <a:rPr lang="en-US" dirty="0">
              <a:solidFill>
                <a:srgbClr val="FFFFFF"/>
              </a:solidFill>
            </a:rPr>
            <a:t>Ever used a substance (lifetime)</a:t>
          </a:r>
        </a:p>
      </dgm:t>
    </dgm:pt>
    <dgm:pt modelId="{E7BDB673-1036-1F47-B250-C4D24F1553C8}" type="parTrans" cxnId="{77A87FF6-8EE3-1F48-BF8F-6DDB2760F8B1}">
      <dgm:prSet/>
      <dgm:spPr/>
      <dgm:t>
        <a:bodyPr/>
        <a:lstStyle/>
        <a:p>
          <a:endParaRPr lang="en-US"/>
        </a:p>
      </dgm:t>
    </dgm:pt>
    <dgm:pt modelId="{BF35DFCE-3335-F74B-83ED-26079FE3255C}" type="sibTrans" cxnId="{77A87FF6-8EE3-1F48-BF8F-6DDB2760F8B1}">
      <dgm:prSet/>
      <dgm:spPr/>
      <dgm:t>
        <a:bodyPr/>
        <a:lstStyle/>
        <a:p>
          <a:endParaRPr lang="en-US"/>
        </a:p>
      </dgm:t>
    </dgm:pt>
    <dgm:pt modelId="{F9078C7C-E37E-5E41-94E9-54128EC1E893}" type="pres">
      <dgm:prSet presAssocID="{2DE4A4AD-1213-974A-B721-77E9A85E8839}" presName="Name0" presStyleCnt="0">
        <dgm:presLayoutVars>
          <dgm:dir/>
          <dgm:animLvl val="lvl"/>
          <dgm:resizeHandles val="exact"/>
        </dgm:presLayoutVars>
      </dgm:prSet>
      <dgm:spPr/>
    </dgm:pt>
    <dgm:pt modelId="{C5E8F7AF-D18B-6742-A14E-45619964611B}" type="pres">
      <dgm:prSet presAssocID="{115E27FF-7F3D-C94F-A632-4E6224BC43BD}" presName="Name8" presStyleCnt="0"/>
      <dgm:spPr/>
    </dgm:pt>
    <dgm:pt modelId="{EAC2D898-E74A-0342-9653-B2CDC70C4D3C}" type="pres">
      <dgm:prSet presAssocID="{115E27FF-7F3D-C94F-A632-4E6224BC43BD}" presName="level" presStyleLbl="node1" presStyleIdx="0" presStyleCnt="4" custScaleX="108167" custScaleY="44898" custLinFactNeighborX="-10411" custLinFactNeighborY="7741">
        <dgm:presLayoutVars>
          <dgm:chMax val="1"/>
          <dgm:bulletEnabled val="1"/>
        </dgm:presLayoutVars>
      </dgm:prSet>
      <dgm:spPr/>
    </dgm:pt>
    <dgm:pt modelId="{EEDDA42A-C948-A946-B26D-BAFBD3C47C48}" type="pres">
      <dgm:prSet presAssocID="{115E27FF-7F3D-C94F-A632-4E6224BC43B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2ED44F4-C2DC-BC44-8AED-E34D48591A02}" type="pres">
      <dgm:prSet presAssocID="{DD4A8DC9-88A5-3D4C-9726-7D99702747FD}" presName="Name8" presStyleCnt="0"/>
      <dgm:spPr/>
    </dgm:pt>
    <dgm:pt modelId="{DA632049-97A0-9043-A010-D1CA6B21FAB0}" type="pres">
      <dgm:prSet presAssocID="{DD4A8DC9-88A5-3D4C-9726-7D99702747FD}" presName="level" presStyleLbl="node1" presStyleIdx="1" presStyleCnt="4" custScaleX="103225" custScaleY="33092" custLinFactNeighborX="-4871" custLinFactNeighborY="6369">
        <dgm:presLayoutVars>
          <dgm:chMax val="1"/>
          <dgm:bulletEnabled val="1"/>
        </dgm:presLayoutVars>
      </dgm:prSet>
      <dgm:spPr/>
    </dgm:pt>
    <dgm:pt modelId="{20C1C213-CB9B-4440-A4D9-D9E23414CAF8}" type="pres">
      <dgm:prSet presAssocID="{DD4A8DC9-88A5-3D4C-9726-7D99702747F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127C000-C380-1741-BF74-969B76E3CFE7}" type="pres">
      <dgm:prSet presAssocID="{86997022-CBE3-1246-B151-44841A385573}" presName="Name8" presStyleCnt="0"/>
      <dgm:spPr/>
    </dgm:pt>
    <dgm:pt modelId="{FEE6E28E-4F10-2241-AD46-2CC113D3BE37}" type="pres">
      <dgm:prSet presAssocID="{86997022-CBE3-1246-B151-44841A385573}" presName="level" presStyleLbl="node1" presStyleIdx="2" presStyleCnt="4" custScaleX="99801" custScaleY="41766" custLinFactNeighborX="-2184" custLinFactNeighborY="4653">
        <dgm:presLayoutVars>
          <dgm:chMax val="1"/>
          <dgm:bulletEnabled val="1"/>
        </dgm:presLayoutVars>
      </dgm:prSet>
      <dgm:spPr/>
    </dgm:pt>
    <dgm:pt modelId="{050A8B56-C5C1-6243-BF6C-066B41815E00}" type="pres">
      <dgm:prSet presAssocID="{86997022-CBE3-1246-B151-44841A38557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6505C13-C74D-C545-8623-89BBA1A192D3}" type="pres">
      <dgm:prSet presAssocID="{E7A753FC-47B0-C740-ACF7-2F6D1E8C5826}" presName="Name8" presStyleCnt="0"/>
      <dgm:spPr/>
    </dgm:pt>
    <dgm:pt modelId="{0E120D7B-A759-B64A-8E63-57C3332F6ED3}" type="pres">
      <dgm:prSet presAssocID="{E7A753FC-47B0-C740-ACF7-2F6D1E8C5826}" presName="level" presStyleLbl="node1" presStyleIdx="3" presStyleCnt="4" custScaleX="98147" custScaleY="92234" custLinFactNeighborX="-1141">
        <dgm:presLayoutVars>
          <dgm:chMax val="1"/>
          <dgm:bulletEnabled val="1"/>
        </dgm:presLayoutVars>
      </dgm:prSet>
      <dgm:spPr/>
    </dgm:pt>
    <dgm:pt modelId="{4C256F2F-78FC-6645-BA3D-4E341C7E9BF1}" type="pres">
      <dgm:prSet presAssocID="{E7A753FC-47B0-C740-ACF7-2F6D1E8C582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58FBB30E-5744-CC4F-99AA-6CCB679A53AB}" srcId="{2DE4A4AD-1213-974A-B721-77E9A85E8839}" destId="{115E27FF-7F3D-C94F-A632-4E6224BC43BD}" srcOrd="0" destOrd="0" parTransId="{83B73B25-D985-1247-B2E7-417341B722DF}" sibTransId="{3DD06B44-537D-0146-A812-9123466A0DD2}"/>
    <dgm:cxn modelId="{55B9FB11-F12F-C545-86BA-66AA75B96BE7}" type="presOf" srcId="{E7A753FC-47B0-C740-ACF7-2F6D1E8C5826}" destId="{0E120D7B-A759-B64A-8E63-57C3332F6ED3}" srcOrd="0" destOrd="0" presId="urn:microsoft.com/office/officeart/2005/8/layout/pyramid1"/>
    <dgm:cxn modelId="{DF7D912D-477A-6343-BE35-D622673A00CE}" srcId="{2DE4A4AD-1213-974A-B721-77E9A85E8839}" destId="{86997022-CBE3-1246-B151-44841A385573}" srcOrd="2" destOrd="0" parTransId="{B867B382-AE04-3947-B05B-A6FAEF3FA073}" sibTransId="{B731C660-F59A-E640-9214-CFA46491676B}"/>
    <dgm:cxn modelId="{270B662E-E7A1-8046-A4FB-C0BC5CFBFD4D}" type="presOf" srcId="{E7A753FC-47B0-C740-ACF7-2F6D1E8C5826}" destId="{4C256F2F-78FC-6645-BA3D-4E341C7E9BF1}" srcOrd="1" destOrd="0" presId="urn:microsoft.com/office/officeart/2005/8/layout/pyramid1"/>
    <dgm:cxn modelId="{6877CA35-59EA-054C-828C-E5F98092C1A8}" type="presOf" srcId="{115E27FF-7F3D-C94F-A632-4E6224BC43BD}" destId="{EAC2D898-E74A-0342-9653-B2CDC70C4D3C}" srcOrd="0" destOrd="0" presId="urn:microsoft.com/office/officeart/2005/8/layout/pyramid1"/>
    <dgm:cxn modelId="{B8A2D75E-A451-1443-9BAA-D55F2915453A}" type="presOf" srcId="{2DE4A4AD-1213-974A-B721-77E9A85E8839}" destId="{F9078C7C-E37E-5E41-94E9-54128EC1E893}" srcOrd="0" destOrd="0" presId="urn:microsoft.com/office/officeart/2005/8/layout/pyramid1"/>
    <dgm:cxn modelId="{FEA32B43-08CF-FD4A-AC73-96BBC87C02F3}" type="presOf" srcId="{86997022-CBE3-1246-B151-44841A385573}" destId="{FEE6E28E-4F10-2241-AD46-2CC113D3BE37}" srcOrd="0" destOrd="0" presId="urn:microsoft.com/office/officeart/2005/8/layout/pyramid1"/>
    <dgm:cxn modelId="{73F38687-3359-1145-8F74-0D2AD2DAC599}" type="presOf" srcId="{86997022-CBE3-1246-B151-44841A385573}" destId="{050A8B56-C5C1-6243-BF6C-066B41815E00}" srcOrd="1" destOrd="0" presId="urn:microsoft.com/office/officeart/2005/8/layout/pyramid1"/>
    <dgm:cxn modelId="{06C7F098-E06D-CA4E-9B71-980BE0E06AD6}" type="presOf" srcId="{DD4A8DC9-88A5-3D4C-9726-7D99702747FD}" destId="{20C1C213-CB9B-4440-A4D9-D9E23414CAF8}" srcOrd="1" destOrd="0" presId="urn:microsoft.com/office/officeart/2005/8/layout/pyramid1"/>
    <dgm:cxn modelId="{AF065F9C-E030-274C-A00D-207920ACB264}" type="presOf" srcId="{115E27FF-7F3D-C94F-A632-4E6224BC43BD}" destId="{EEDDA42A-C948-A946-B26D-BAFBD3C47C48}" srcOrd="1" destOrd="0" presId="urn:microsoft.com/office/officeart/2005/8/layout/pyramid1"/>
    <dgm:cxn modelId="{455434B0-1038-2049-ADC2-633C123AEF1F}" srcId="{2DE4A4AD-1213-974A-B721-77E9A85E8839}" destId="{DD4A8DC9-88A5-3D4C-9726-7D99702747FD}" srcOrd="1" destOrd="0" parTransId="{F9DC2008-41F1-354B-A562-0E93CBC15517}" sibTransId="{E0AB7F14-147B-E244-8473-1CF9A1038F37}"/>
    <dgm:cxn modelId="{C89B3FD5-14D7-F34F-A2E5-EB62E52A5C98}" type="presOf" srcId="{DD4A8DC9-88A5-3D4C-9726-7D99702747FD}" destId="{DA632049-97A0-9043-A010-D1CA6B21FAB0}" srcOrd="0" destOrd="0" presId="urn:microsoft.com/office/officeart/2005/8/layout/pyramid1"/>
    <dgm:cxn modelId="{77A87FF6-8EE3-1F48-BF8F-6DDB2760F8B1}" srcId="{2DE4A4AD-1213-974A-B721-77E9A85E8839}" destId="{E7A753FC-47B0-C740-ACF7-2F6D1E8C5826}" srcOrd="3" destOrd="0" parTransId="{E7BDB673-1036-1F47-B250-C4D24F1553C8}" sibTransId="{BF35DFCE-3335-F74B-83ED-26079FE3255C}"/>
    <dgm:cxn modelId="{00F63365-9ADD-3B43-AC23-5B405DFD27B2}" type="presParOf" srcId="{F9078C7C-E37E-5E41-94E9-54128EC1E893}" destId="{C5E8F7AF-D18B-6742-A14E-45619964611B}" srcOrd="0" destOrd="0" presId="urn:microsoft.com/office/officeart/2005/8/layout/pyramid1"/>
    <dgm:cxn modelId="{6A550E2A-08D9-C847-AF0B-B488D543E9D4}" type="presParOf" srcId="{C5E8F7AF-D18B-6742-A14E-45619964611B}" destId="{EAC2D898-E74A-0342-9653-B2CDC70C4D3C}" srcOrd="0" destOrd="0" presId="urn:microsoft.com/office/officeart/2005/8/layout/pyramid1"/>
    <dgm:cxn modelId="{3F953FB8-BD66-0749-83D8-90BBAFA3A432}" type="presParOf" srcId="{C5E8F7AF-D18B-6742-A14E-45619964611B}" destId="{EEDDA42A-C948-A946-B26D-BAFBD3C47C48}" srcOrd="1" destOrd="0" presId="urn:microsoft.com/office/officeart/2005/8/layout/pyramid1"/>
    <dgm:cxn modelId="{F1A05FC5-56C1-0141-9313-3623F2FAFCC8}" type="presParOf" srcId="{F9078C7C-E37E-5E41-94E9-54128EC1E893}" destId="{12ED44F4-C2DC-BC44-8AED-E34D48591A02}" srcOrd="1" destOrd="0" presId="urn:microsoft.com/office/officeart/2005/8/layout/pyramid1"/>
    <dgm:cxn modelId="{4AE973A5-DA39-B444-93C3-0B064FE611F2}" type="presParOf" srcId="{12ED44F4-C2DC-BC44-8AED-E34D48591A02}" destId="{DA632049-97A0-9043-A010-D1CA6B21FAB0}" srcOrd="0" destOrd="0" presId="urn:microsoft.com/office/officeart/2005/8/layout/pyramid1"/>
    <dgm:cxn modelId="{49AB7177-9C54-AA4A-9A3A-821DB206A8BC}" type="presParOf" srcId="{12ED44F4-C2DC-BC44-8AED-E34D48591A02}" destId="{20C1C213-CB9B-4440-A4D9-D9E23414CAF8}" srcOrd="1" destOrd="0" presId="urn:microsoft.com/office/officeart/2005/8/layout/pyramid1"/>
    <dgm:cxn modelId="{B21C587F-7AD8-F041-B83A-38447CDBEEB0}" type="presParOf" srcId="{F9078C7C-E37E-5E41-94E9-54128EC1E893}" destId="{A127C000-C380-1741-BF74-969B76E3CFE7}" srcOrd="2" destOrd="0" presId="urn:microsoft.com/office/officeart/2005/8/layout/pyramid1"/>
    <dgm:cxn modelId="{243CA58B-A63C-9242-B657-5BD85704E45D}" type="presParOf" srcId="{A127C000-C380-1741-BF74-969B76E3CFE7}" destId="{FEE6E28E-4F10-2241-AD46-2CC113D3BE37}" srcOrd="0" destOrd="0" presId="urn:microsoft.com/office/officeart/2005/8/layout/pyramid1"/>
    <dgm:cxn modelId="{E6C12BF7-3B8F-DE4C-ABA0-CBD1659A9787}" type="presParOf" srcId="{A127C000-C380-1741-BF74-969B76E3CFE7}" destId="{050A8B56-C5C1-6243-BF6C-066B41815E00}" srcOrd="1" destOrd="0" presId="urn:microsoft.com/office/officeart/2005/8/layout/pyramid1"/>
    <dgm:cxn modelId="{B7DDE892-470D-B14E-8E53-049887EA039F}" type="presParOf" srcId="{F9078C7C-E37E-5E41-94E9-54128EC1E893}" destId="{D6505C13-C74D-C545-8623-89BBA1A192D3}" srcOrd="3" destOrd="0" presId="urn:microsoft.com/office/officeart/2005/8/layout/pyramid1"/>
    <dgm:cxn modelId="{787780B0-D979-2B4F-B17D-468968A7F54E}" type="presParOf" srcId="{D6505C13-C74D-C545-8623-89BBA1A192D3}" destId="{0E120D7B-A759-B64A-8E63-57C3332F6ED3}" srcOrd="0" destOrd="0" presId="urn:microsoft.com/office/officeart/2005/8/layout/pyramid1"/>
    <dgm:cxn modelId="{D44FBA23-6F80-7749-B018-DD497D9332C1}" type="presParOf" srcId="{D6505C13-C74D-C545-8623-89BBA1A192D3}" destId="{4C256F2F-78FC-6645-BA3D-4E341C7E9BF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2D898-E74A-0342-9653-B2CDC70C4D3C}">
      <dsp:nvSpPr>
        <dsp:cNvPr id="0" name=""/>
        <dsp:cNvSpPr/>
      </dsp:nvSpPr>
      <dsp:spPr>
        <a:xfrm>
          <a:off x="1805597" y="160395"/>
          <a:ext cx="1138246" cy="930298"/>
        </a:xfrm>
        <a:prstGeom prst="trapezoid">
          <a:avLst>
            <a:gd name="adj" fmla="val 56557"/>
          </a:avLst>
        </a:prstGeom>
        <a:solidFill>
          <a:srgbClr val="FF0000">
            <a:alpha val="38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FF"/>
              </a:solidFill>
            </a:rPr>
            <a:t>Known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FF"/>
              </a:solidFill>
            </a:rPr>
            <a:t>drug users</a:t>
          </a:r>
        </a:p>
      </dsp:txBody>
      <dsp:txXfrm>
        <a:off x="1805597" y="160395"/>
        <a:ext cx="1138246" cy="930298"/>
      </dsp:txXfrm>
    </dsp:sp>
    <dsp:sp modelId="{DA632049-97A0-9043-A010-D1CA6B21FAB0}">
      <dsp:nvSpPr>
        <dsp:cNvPr id="0" name=""/>
        <dsp:cNvSpPr/>
      </dsp:nvSpPr>
      <dsp:spPr>
        <a:xfrm>
          <a:off x="1451811" y="1062265"/>
          <a:ext cx="1886853" cy="685674"/>
        </a:xfrm>
        <a:prstGeom prst="trapezoid">
          <a:avLst>
            <a:gd name="adj" fmla="val 56557"/>
          </a:avLst>
        </a:prstGeom>
        <a:solidFill>
          <a:srgbClr val="660066">
            <a:alpha val="38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FF"/>
              </a:solidFill>
            </a:rPr>
            <a:t>High risk users</a:t>
          </a:r>
        </a:p>
      </dsp:txBody>
      <dsp:txXfrm>
        <a:off x="1782011" y="1062265"/>
        <a:ext cx="1226455" cy="685674"/>
      </dsp:txXfrm>
    </dsp:sp>
    <dsp:sp modelId="{FEE6E28E-4F10-2241-AD46-2CC113D3BE37}">
      <dsp:nvSpPr>
        <dsp:cNvPr id="0" name=""/>
        <dsp:cNvSpPr/>
      </dsp:nvSpPr>
      <dsp:spPr>
        <a:xfrm>
          <a:off x="1022367" y="1712384"/>
          <a:ext cx="2801216" cy="865402"/>
        </a:xfrm>
        <a:prstGeom prst="trapezoid">
          <a:avLst>
            <a:gd name="adj" fmla="val 56557"/>
          </a:avLst>
        </a:prstGeom>
        <a:solidFill>
          <a:schemeClr val="accent2">
            <a:lumMod val="50000"/>
            <a:alpha val="38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FFFF"/>
              </a:solidFill>
            </a:rPr>
            <a:t>Dependent users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FFFF"/>
              </a:solidFill>
            </a:rPr>
            <a:t>Drug use disorders</a:t>
          </a:r>
        </a:p>
      </dsp:txBody>
      <dsp:txXfrm>
        <a:off x="1512580" y="1712384"/>
        <a:ext cx="1820790" cy="865402"/>
      </dsp:txXfrm>
    </dsp:sp>
    <dsp:sp modelId="{0E120D7B-A759-B64A-8E63-57C3332F6ED3}">
      <dsp:nvSpPr>
        <dsp:cNvPr id="0" name=""/>
        <dsp:cNvSpPr/>
      </dsp:nvSpPr>
      <dsp:spPr>
        <a:xfrm>
          <a:off x="0" y="2481375"/>
          <a:ext cx="4876484" cy="1911112"/>
        </a:xfrm>
        <a:prstGeom prst="trapezoid">
          <a:avLst>
            <a:gd name="adj" fmla="val 56557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rgbClr val="FFFFFF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FFFF"/>
              </a:solidFill>
            </a:rPr>
            <a:t>Current users (past 30 days)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FFFF"/>
              </a:solidFill>
            </a:rPr>
            <a:t>Recent users (past 12 months)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FFFF"/>
              </a:solidFill>
            </a:rPr>
            <a:t>Ever used a substance (lifetime)</a:t>
          </a:r>
        </a:p>
      </dsp:txBody>
      <dsp:txXfrm>
        <a:off x="853384" y="2481375"/>
        <a:ext cx="3169715" cy="1911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388207-A0FE-41EE-A55A-2BFE649337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458" cy="494742"/>
          </a:xfrm>
          <a:prstGeom prst="rect">
            <a:avLst/>
          </a:prstGeom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76BB18-5837-4DCB-8170-DA4E2BC3E0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8632" y="0"/>
            <a:ext cx="2888899" cy="494742"/>
          </a:xfrm>
          <a:prstGeom prst="rect">
            <a:avLst/>
          </a:prstGeom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cs typeface="Arial" charset="0"/>
              </a:defRPr>
            </a:lvl1pPr>
          </a:lstStyle>
          <a:p>
            <a:pPr>
              <a:defRPr/>
            </a:pPr>
            <a:fld id="{899A5E9B-E530-4E37-8EE3-E6892AF1AEF9}" type="datetimeFigureOut">
              <a:rPr lang="en-GB" altLang="en-US"/>
              <a:pPr>
                <a:defRPr/>
              </a:pPr>
              <a:t>20/10/2020</a:t>
            </a:fld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82F4C1-E1F5-4469-88DA-4CC43EB359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306"/>
            <a:ext cx="2890458" cy="494742"/>
          </a:xfrm>
          <a:prstGeom prst="rect">
            <a:avLst/>
          </a:prstGeom>
        </p:spPr>
        <p:txBody>
          <a:bodyPr vert="horz" wrap="square" lIns="90872" tIns="45436" rIns="90872" bIns="4543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F15771-B30F-4147-BD18-4937B0626B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8632" y="9430306"/>
            <a:ext cx="2888899" cy="494742"/>
          </a:xfrm>
          <a:prstGeom prst="rect">
            <a:avLst/>
          </a:prstGeom>
        </p:spPr>
        <p:txBody>
          <a:bodyPr vert="horz" wrap="square" lIns="90872" tIns="45436" rIns="90872" bIns="4543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F4EB278C-2F4D-4B6D-B8D2-9B89D42D5F1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95A974A-F10D-4CED-9169-CA1849237E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458" cy="494742"/>
          </a:xfrm>
          <a:prstGeom prst="rect">
            <a:avLst/>
          </a:prstGeom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769906-EF0C-4CB7-A922-B53378D726D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8632" y="0"/>
            <a:ext cx="2888899" cy="494742"/>
          </a:xfrm>
          <a:prstGeom prst="rect">
            <a:avLst/>
          </a:prstGeom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cs typeface="Arial" charset="0"/>
              </a:defRPr>
            </a:lvl1pPr>
          </a:lstStyle>
          <a:p>
            <a:pPr>
              <a:defRPr/>
            </a:pPr>
            <a:fld id="{38CC5CB0-1E91-440D-8DAB-34C1E6AE1943}" type="datetimeFigureOut">
              <a:rPr lang="en-GB" altLang="en-US"/>
              <a:pPr>
                <a:defRPr/>
              </a:pPr>
              <a:t>20/10/2020</a:t>
            </a:fld>
            <a:endParaRPr lang="en-GB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60D44CC-D38A-4FC5-A975-5D8DE38F8C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72" tIns="45436" rIns="90872" bIns="45436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D1622B9-298C-4789-8326-42BAFA8CF6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909" y="4713563"/>
            <a:ext cx="5335270" cy="4466987"/>
          </a:xfrm>
          <a:prstGeom prst="rect">
            <a:avLst/>
          </a:prstGeom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C14CA-42E7-4287-9155-4A3112A748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430306"/>
            <a:ext cx="2890458" cy="494742"/>
          </a:xfrm>
          <a:prstGeom prst="rect">
            <a:avLst/>
          </a:prstGeom>
        </p:spPr>
        <p:txBody>
          <a:bodyPr vert="horz" wrap="square" lIns="90872" tIns="45436" rIns="90872" bIns="4543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65440-95A9-48E8-861C-3FB9AA908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8632" y="9430306"/>
            <a:ext cx="2888899" cy="494742"/>
          </a:xfrm>
          <a:prstGeom prst="rect">
            <a:avLst/>
          </a:prstGeom>
        </p:spPr>
        <p:txBody>
          <a:bodyPr vert="horz" wrap="square" lIns="90872" tIns="45436" rIns="90872" bIns="4543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A2D756E8-AA34-4909-8091-F9E8F8310B7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63CDEDDB-D61D-4272-A880-5CF7356921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02D4F8B8-423B-4AB6-9B1D-56AB246E01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93BA2B98-6A3F-4841-AECC-58E9BBDC03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6D2E65-DEA9-452B-A7A2-11D7F5A5B4A0}" type="slidenum">
              <a:rPr lang="en-GB" altLang="en-US" sz="11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GB" altLang="en-US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4945D7-D4DD-4316-AE23-A0EEB66A6E99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3020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4945D7-D4DD-4316-AE23-A0EEB66A6E99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5608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D756E8-AA34-4909-8091-F9E8F8310B7C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8793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4945D7-D4DD-4316-AE23-A0EEB66A6E99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0428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69833B-DBF7-4785-AC84-9E494E05EBB0}" type="slidenum">
              <a:rPr lang="en-AU" smtClean="0"/>
              <a:pPr>
                <a:defRPr/>
              </a:pPr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6855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D756E8-AA34-4909-8091-F9E8F8310B7C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2176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D756E8-AA34-4909-8091-F9E8F8310B7C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86729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C2684008-54F4-4AEC-ADBD-CAD38B1D57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CFF712E9-9771-4C5B-81CF-3C3440D55D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dirty="0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F9A73E3B-EA7E-432B-8181-CE2D181E11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F36B26-72A4-4A01-AC13-BFDE93BBD70F}" type="slidenum">
              <a:rPr lang="en-GB" altLang="en-US" sz="1100"/>
              <a:pPr>
                <a:spcBef>
                  <a:spcPct val="0"/>
                </a:spcBef>
              </a:pPr>
              <a:t>17</a:t>
            </a:fld>
            <a:endParaRPr lang="en-GB" altLang="en-US" sz="11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D756E8-AA34-4909-8091-F9E8F8310B7C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75797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2B934D9E-43A8-4E54-B39C-195C9888C0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6125"/>
            <a:ext cx="4960938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41BEB4F8-9771-4BCA-B006-59145EE99B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85F8B637-02CC-481B-879B-5AE4EC3262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28C3B8-B563-4489-95AE-4F4B85646F4B}" type="slidenum">
              <a:rPr kumimoji="0" lang="en-GB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987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D756E8-AA34-4909-8091-F9E8F8310B7C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3114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D756E8-AA34-4909-8091-F9E8F8310B7C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2999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D756E8-AA34-4909-8091-F9E8F8310B7C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4441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69833B-DBF7-4785-AC84-9E494E05EBB0}" type="slidenum">
              <a:rPr lang="en-AU" smtClean="0"/>
              <a:pPr>
                <a:defRPr/>
              </a:pPr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1475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69833B-DBF7-4785-AC84-9E494E05EBB0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8478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4945D7-D4DD-4316-AE23-A0EEB66A6E99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7231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4945D7-D4DD-4316-AE23-A0EEB66A6E99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8425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D756E8-AA34-4909-8091-F9E8F8310B7C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841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621BD6F-50A7-4366-BBE8-0832FAE356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DAEE5-F4B1-4C65-8A9B-574365566EF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1707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111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271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779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45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397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974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157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893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879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07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1493-36E4-46D9-8494-72B68035D9B6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C3C2-B518-4B8C-AA0D-08BE209BE3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984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3945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7191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048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985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7345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1147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4136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6393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818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2CEB-0579-4A16-9345-6FA15A830FC7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7DAF-7418-48FF-9EE1-91703F15A9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848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99703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E15CA0B-112B-4F43-83DF-8CD8EE76A4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CF3DA-757C-4A4C-A860-1D89B69639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98438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1493-36E4-46D9-8494-72B68035D9B6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C3C2-B518-4B8C-AA0D-08BE209BE3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4312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1493-36E4-46D9-8494-72B68035D9B6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C3C2-B518-4B8C-AA0D-08BE209BE3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5924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705378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5457006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084099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7C84-ABD0-47EC-9D82-E3EED7002E24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9C1B-35E3-4246-93FA-55097D99E5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228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71F4521-202B-4547-899E-B880D5FF10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BAAB17-EF46-4422-9BF6-1EEC6421DC4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0794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609301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99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jpeg"/><Relationship Id="rId5" Type="http://schemas.openxmlformats.org/officeDocument/2006/relationships/theme" Target="../theme/theme1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theme" Target="../theme/theme2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theme" Target="../theme/theme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theme" Target="../theme/theme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14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theme" Target="../theme/theme5.xml"/><Relationship Id="rId6" Type="http://schemas.openxmlformats.org/officeDocument/2006/relationships/image" Target="../media/image5.jpeg"/><Relationship Id="rId5" Type="http://schemas.openxmlformats.org/officeDocument/2006/relationships/image" Target="../media/image15.jpeg"/><Relationship Id="rId4" Type="http://schemas.openxmlformats.org/officeDocument/2006/relationships/image" Target="../media/image3.jpeg"/><Relationship Id="rId9" Type="http://schemas.openxmlformats.org/officeDocument/2006/relationships/image" Target="../media/image16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image" Target="../media/image7.jpeg"/><Relationship Id="rId3" Type="http://schemas.openxmlformats.org/officeDocument/2006/relationships/slideLayout" Target="../slideLayouts/slideLayout11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image" Target="../media/image6.jpeg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image" Target="../media/image4.jpeg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image" Target="../media/image17.jpeg"/><Relationship Id="rId27" Type="http://schemas.openxmlformats.org/officeDocument/2006/relationships/image" Target="../media/image18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jpeg"/><Relationship Id="rId11" Type="http://schemas.openxmlformats.org/officeDocument/2006/relationships/image" Target="../media/image14.jpeg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1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2.png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.png"/><Relationship Id="rId11" Type="http://schemas.openxmlformats.org/officeDocument/2006/relationships/image" Target="../media/image6.jpeg"/><Relationship Id="rId5" Type="http://schemas.openxmlformats.org/officeDocument/2006/relationships/theme" Target="../theme/theme8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C76878C-1DC2-4A65-A5A8-4C72E4656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9588" y="6597650"/>
            <a:ext cx="2133600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D3AB57A0-A680-44D3-9487-408E425D3A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27" name="Picture 12">
            <a:extLst>
              <a:ext uri="{FF2B5EF4-FFF2-40B4-BE49-F238E27FC236}">
                <a16:creationId xmlns:a16="http://schemas.microsoft.com/office/drawing/2014/main" id="{29D44BD6-6370-48E6-AC10-D2C30324ED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96850"/>
            <a:ext cx="1936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7">
            <a:extLst>
              <a:ext uri="{FF2B5EF4-FFF2-40B4-BE49-F238E27FC236}">
                <a16:creationId xmlns:a16="http://schemas.microsoft.com/office/drawing/2014/main" id="{1BA821C9-61B5-4D0F-9178-D8866F04C5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79375"/>
            <a:ext cx="938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9" name="Group 20">
            <a:extLst>
              <a:ext uri="{FF2B5EF4-FFF2-40B4-BE49-F238E27FC236}">
                <a16:creationId xmlns:a16="http://schemas.microsoft.com/office/drawing/2014/main" id="{F0D690F6-B902-4365-B96C-630213C82EB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381000"/>
            <a:ext cx="1800225" cy="2403475"/>
            <a:chOff x="323528" y="381037"/>
            <a:chExt cx="1536909" cy="205139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62E2AC7-F146-4413-AEA0-A0A6E0CC8C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 rot="3019756">
              <a:off x="911157" y="332798"/>
              <a:ext cx="827874" cy="10706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031" name="Group 19">
              <a:extLst>
                <a:ext uri="{FF2B5EF4-FFF2-40B4-BE49-F238E27FC236}">
                  <a16:creationId xmlns:a16="http://schemas.microsoft.com/office/drawing/2014/main" id="{017A4D46-41D8-4FEB-8945-8E7F702BFEF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23528" y="381037"/>
              <a:ext cx="1249463" cy="2051392"/>
              <a:chOff x="323528" y="381037"/>
              <a:chExt cx="1249463" cy="2051392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D3F34CD-0325-4179-B143-82FFDFFD399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 rot="2545742">
                <a:off x="743671" y="381037"/>
                <a:ext cx="829443" cy="107447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1148F14-F1F0-49F8-AC97-43A2FE6F4D8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/>
              <a:stretch>
                <a:fillRect/>
              </a:stretch>
            </p:blipFill>
            <p:spPr>
              <a:xfrm rot="2032168">
                <a:off x="563416" y="488078"/>
                <a:ext cx="885010" cy="11449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FDDD98DB-C140-4B2F-9F59-36059C401E0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 rot="1056069">
                <a:off x="502428" y="600539"/>
                <a:ext cx="905340" cy="117067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DFC25742-199B-4651-B7F6-67AE7EC3E75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2"/>
              <a:stretch>
                <a:fillRect/>
              </a:stretch>
            </p:blipFill>
            <p:spPr>
              <a:xfrm rot="409935">
                <a:off x="391293" y="764488"/>
                <a:ext cx="1073397" cy="138882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69711202-DB6A-49EB-AF22-91110701A16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/>
              <a:stretch>
                <a:fillRect/>
              </a:stretch>
            </p:blipFill>
            <p:spPr>
              <a:xfrm>
                <a:off x="323528" y="979924"/>
                <a:ext cx="1122188" cy="145250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84" r:id="rId2"/>
    <p:sldLayoutId id="2147484000" r:id="rId3"/>
    <p:sldLayoutId id="2147484003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B7696B0-DF02-4E07-8D8C-6C1C6D99D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9588" y="6597650"/>
            <a:ext cx="2133600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53441B7F-D9A3-415E-B59F-78C9954635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2051" name="Picture 21">
            <a:extLst>
              <a:ext uri="{FF2B5EF4-FFF2-40B4-BE49-F238E27FC236}">
                <a16:creationId xmlns:a16="http://schemas.microsoft.com/office/drawing/2014/main" id="{44D8CBD0-F091-4256-BE48-CB35A092FF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79375"/>
            <a:ext cx="938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2">
            <a:extLst>
              <a:ext uri="{FF2B5EF4-FFF2-40B4-BE49-F238E27FC236}">
                <a16:creationId xmlns:a16="http://schemas.microsoft.com/office/drawing/2014/main" id="{C23CAAA1-EA2B-468E-B4DA-C46354F9FEE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96850"/>
            <a:ext cx="1936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7B902A-1827-4B3B-9B62-1562AA4DDF5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3019756">
            <a:off x="1012031" y="324644"/>
            <a:ext cx="969963" cy="1254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C5B19D6-7C7D-4FD9-B51E-6AB44C741D1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2545742">
            <a:off x="814388" y="381000"/>
            <a:ext cx="973137" cy="1257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F975C8-1C7C-4C81-A3CC-7652872F99D2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rot="2032168">
            <a:off x="614363" y="500063"/>
            <a:ext cx="1036637" cy="1339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26A33FB-9B17-45B1-9C73-3C7B92DA6EF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 rot="1056069">
            <a:off x="533400" y="638175"/>
            <a:ext cx="10604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EB70E4B-A895-4D37-8100-7D49B449DF2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 rot="411521">
            <a:off x="415925" y="839788"/>
            <a:ext cx="1222375" cy="15827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332A9A8-6606-4B39-AF63-B624EA7EFCA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1788" y="1090613"/>
            <a:ext cx="1311275" cy="1695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4001" r:id="rId2"/>
    <p:sldLayoutId id="2147484002" r:id="rId3"/>
    <p:sldLayoutId id="2147484004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38969-9DD2-4DC5-B9AB-F71CFF736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9588" y="6597650"/>
            <a:ext cx="2133600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AE556A99-F7A2-4793-97D0-B7DF547F8D4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3075" name="Picture 26">
            <a:extLst>
              <a:ext uri="{FF2B5EF4-FFF2-40B4-BE49-F238E27FC236}">
                <a16:creationId xmlns:a16="http://schemas.microsoft.com/office/drawing/2014/main" id="{CB62B210-C99E-43A2-8748-0161BFB569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79375"/>
            <a:ext cx="938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2">
            <a:extLst>
              <a:ext uri="{FF2B5EF4-FFF2-40B4-BE49-F238E27FC236}">
                <a16:creationId xmlns:a16="http://schemas.microsoft.com/office/drawing/2014/main" id="{03F32D82-BE00-4A40-AC39-917DEEC111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96850"/>
            <a:ext cx="1936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FA2A713-6B39-41C0-9259-A402F80B13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3019756">
            <a:off x="1012031" y="324644"/>
            <a:ext cx="969963" cy="1254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0DABAD0-3B31-413C-AD7F-21DD4FBFAB0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545742">
            <a:off x="814388" y="381000"/>
            <a:ext cx="973137" cy="1257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8259386-CD1A-40E8-9175-DA8A34243E6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2032168">
            <a:off x="627063" y="508000"/>
            <a:ext cx="1036637" cy="13414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7188234-EE4B-4F42-B3C5-8B9A3A47650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9494">
            <a:off x="582613" y="635000"/>
            <a:ext cx="1065212" cy="1377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76475F3-E29D-4AAD-A87C-CC15781B16A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409935">
            <a:off x="439738" y="827088"/>
            <a:ext cx="1255712" cy="1627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75BD9B2-71B3-4A9A-ABF6-0DEA10235A8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41313" y="1082675"/>
            <a:ext cx="1298575" cy="1679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82B79F4-639D-4D64-8CD1-DBFF2755C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9588" y="6597650"/>
            <a:ext cx="2133600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D3DF390D-0CBC-4726-8331-7CEA30EC02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4099" name="Picture 19">
            <a:extLst>
              <a:ext uri="{FF2B5EF4-FFF2-40B4-BE49-F238E27FC236}">
                <a16:creationId xmlns:a16="http://schemas.microsoft.com/office/drawing/2014/main" id="{668D13C2-B73C-42AF-B771-8D878D7692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79375"/>
            <a:ext cx="938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2">
            <a:extLst>
              <a:ext uri="{FF2B5EF4-FFF2-40B4-BE49-F238E27FC236}">
                <a16:creationId xmlns:a16="http://schemas.microsoft.com/office/drawing/2014/main" id="{E3227904-E365-4E4D-8889-3054DD1FE6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96850"/>
            <a:ext cx="1936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92FCD0-E7D4-4593-ABA2-A95C74AEB6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3019756">
            <a:off x="1012031" y="324644"/>
            <a:ext cx="969963" cy="1254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83A68E-B8D3-4268-B1A5-E280159061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545742">
            <a:off x="814388" y="381000"/>
            <a:ext cx="973137" cy="1257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0E3A802-3211-4A76-9AAA-DDF35DF0A93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2032168">
            <a:off x="604838" y="506413"/>
            <a:ext cx="1036637" cy="1341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646827E-554C-43BA-AEFB-ECF38EC0FCA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2042041">
            <a:off x="581025" y="508000"/>
            <a:ext cx="1076325" cy="1393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B5251DE-808D-454B-85CC-81419DEB12E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1089494">
            <a:off x="508000" y="635000"/>
            <a:ext cx="1065213" cy="1377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6D2F017-2FD0-4CB1-85C8-860429BCFDE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409935">
            <a:off x="403225" y="830263"/>
            <a:ext cx="1257300" cy="1625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827DBBA-A378-4EDE-9FFC-7E9FA1EFE9E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71463" y="1087438"/>
            <a:ext cx="1320800" cy="17097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4C5B1B5-914E-4A82-BA68-E72BE078E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9588" y="6597650"/>
            <a:ext cx="2133600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1A587188-9106-4136-B795-BCF8030EF2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5123" name="Picture 19">
            <a:extLst>
              <a:ext uri="{FF2B5EF4-FFF2-40B4-BE49-F238E27FC236}">
                <a16:creationId xmlns:a16="http://schemas.microsoft.com/office/drawing/2014/main" id="{538840EB-DB3D-47F7-B4FB-F7B1946DF6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79375"/>
            <a:ext cx="938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2">
            <a:extLst>
              <a:ext uri="{FF2B5EF4-FFF2-40B4-BE49-F238E27FC236}">
                <a16:creationId xmlns:a16="http://schemas.microsoft.com/office/drawing/2014/main" id="{EA56835E-D941-4C8F-8B89-A38985D694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96850"/>
            <a:ext cx="1936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544719-3F71-4C1A-8E8F-4AA250D09F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3019756">
            <a:off x="1012031" y="324644"/>
            <a:ext cx="969963" cy="1254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26AAC87-0491-46C6-8059-05AE8038112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419987">
            <a:off x="833438" y="354013"/>
            <a:ext cx="987425" cy="1276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E8A859-37C3-41B5-ABAE-590155E1C30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2032168">
            <a:off x="596900" y="476250"/>
            <a:ext cx="1035050" cy="13414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A4AE5E-408F-4CFB-9A07-C5575741B4F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56069">
            <a:off x="533400" y="638175"/>
            <a:ext cx="10604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6E1597B-6EB3-470C-865F-4FFA899BC0C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409935">
            <a:off x="403225" y="830263"/>
            <a:ext cx="1257300" cy="1625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B4F632F-73C5-4AA3-8520-9D6D34E2866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33363" y="1060450"/>
            <a:ext cx="1327150" cy="1716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6C921198-EE41-4F6C-A7A3-CBDCEEC108EF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 rot="3007163">
            <a:off x="979488" y="285750"/>
            <a:ext cx="949325" cy="1228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8104BA-CE9F-406B-B31B-4C5A0601709E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 rot="2545742">
            <a:off x="809625" y="331788"/>
            <a:ext cx="971550" cy="1257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759AC6-B0B6-44E7-AB54-1AA87F205C80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 rot="2032168">
            <a:off x="604838" y="506413"/>
            <a:ext cx="1036637" cy="1341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842945-DD03-481A-8271-C31143ACA015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 rot="1056069">
            <a:off x="533400" y="638175"/>
            <a:ext cx="10604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578C47-51EB-47E3-A2E0-888D7B313C58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 rot="409935">
            <a:off x="403225" y="830263"/>
            <a:ext cx="1257300" cy="1625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FC17FC3-F652-4583-A648-F08DD1455B3C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287338" y="1106488"/>
            <a:ext cx="1319212" cy="1706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52" name="Picture 26">
            <a:extLst>
              <a:ext uri="{FF2B5EF4-FFF2-40B4-BE49-F238E27FC236}">
                <a16:creationId xmlns:a16="http://schemas.microsoft.com/office/drawing/2014/main" id="{1582E8C6-0FA0-43AB-8203-0372673E52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79375"/>
            <a:ext cx="938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2">
            <a:extLst>
              <a:ext uri="{FF2B5EF4-FFF2-40B4-BE49-F238E27FC236}">
                <a16:creationId xmlns:a16="http://schemas.microsoft.com/office/drawing/2014/main" id="{31A1A925-C529-47EE-9BD2-53E4C2DAA0C4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96850"/>
            <a:ext cx="1936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  <p:sldLayoutId id="2147483975" r:id="rId14"/>
    <p:sldLayoutId id="2147483976" r:id="rId15"/>
    <p:sldLayoutId id="2147483977" r:id="rId16"/>
    <p:sldLayoutId id="2147483978" r:id="rId17"/>
    <p:sldLayoutId id="2147483979" r:id="rId18"/>
    <p:sldLayoutId id="2147483980" r:id="rId19"/>
    <p:sldLayoutId id="2147483981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82B79F4-639D-4D64-8CD1-DBFF2755C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9588" y="6597650"/>
            <a:ext cx="2133600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FFFFFF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D3DF390D-0CBC-4726-8331-7CEA30EC02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4099" name="Picture 19">
            <a:extLst>
              <a:ext uri="{FF2B5EF4-FFF2-40B4-BE49-F238E27FC236}">
                <a16:creationId xmlns:a16="http://schemas.microsoft.com/office/drawing/2014/main" id="{668D13C2-B73C-42AF-B771-8D878D7692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4" y="79377"/>
            <a:ext cx="938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2">
            <a:extLst>
              <a:ext uri="{FF2B5EF4-FFF2-40B4-BE49-F238E27FC236}">
                <a16:creationId xmlns:a16="http://schemas.microsoft.com/office/drawing/2014/main" id="{E3227904-E365-4E4D-8889-3054DD1FE6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6" y="196850"/>
            <a:ext cx="1936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92FCD0-E7D4-4593-ABA2-A95C74AEB63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3019756">
            <a:off x="1012032" y="324644"/>
            <a:ext cx="969963" cy="1254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83A68E-B8D3-4268-B1A5-E280159061B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2545742">
            <a:off x="814388" y="381000"/>
            <a:ext cx="973137" cy="1257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0E3A802-3211-4A76-9AAA-DDF35DF0A93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2032168">
            <a:off x="604839" y="506415"/>
            <a:ext cx="1036637" cy="1341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646827E-554C-43BA-AEFB-ECF38EC0FCA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2042041">
            <a:off x="581026" y="508002"/>
            <a:ext cx="1076325" cy="1393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B5251DE-808D-454B-85CC-81419DEB12E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1089494">
            <a:off x="508001" y="635000"/>
            <a:ext cx="1065213" cy="1377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6D2F017-2FD0-4CB1-85C8-860429BCFDE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rot="409935">
            <a:off x="403225" y="830263"/>
            <a:ext cx="1257300" cy="1625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827DBBA-A378-4EDE-9FFC-7E9FA1EFE9E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71464" y="1087440"/>
            <a:ext cx="1320800" cy="17097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031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C76878C-1DC2-4A65-A5A8-4C72E4656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9588" y="6597650"/>
            <a:ext cx="2133600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FFFFFF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E167044E-B006-45E4-BFD7-4B330CF8CA1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27" name="Picture 12">
            <a:extLst>
              <a:ext uri="{FF2B5EF4-FFF2-40B4-BE49-F238E27FC236}">
                <a16:creationId xmlns:a16="http://schemas.microsoft.com/office/drawing/2014/main" id="{02B0CD59-FE6D-4C7A-A7C3-A20CEB7DBF2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6" y="196850"/>
            <a:ext cx="19367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7">
            <a:extLst>
              <a:ext uri="{FF2B5EF4-FFF2-40B4-BE49-F238E27FC236}">
                <a16:creationId xmlns:a16="http://schemas.microsoft.com/office/drawing/2014/main" id="{99914C26-4A36-40A5-86EF-D81716C09D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4" y="79376"/>
            <a:ext cx="938212" cy="75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9" name="Group 20">
            <a:extLst>
              <a:ext uri="{FF2B5EF4-FFF2-40B4-BE49-F238E27FC236}">
                <a16:creationId xmlns:a16="http://schemas.microsoft.com/office/drawing/2014/main" id="{AC000A8D-A121-4204-B0D5-6CAB90ED8F2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05527" y="471487"/>
            <a:ext cx="1728191" cy="2453458"/>
            <a:chOff x="323529" y="381037"/>
            <a:chExt cx="1536908" cy="215407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FF04D0E-8323-4B4A-8A8D-6787FE9655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 rot="3019756">
              <a:off x="911157" y="332798"/>
              <a:ext cx="827874" cy="10706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031" name="Group 19">
              <a:extLst>
                <a:ext uri="{FF2B5EF4-FFF2-40B4-BE49-F238E27FC236}">
                  <a16:creationId xmlns:a16="http://schemas.microsoft.com/office/drawing/2014/main" id="{8376606D-0622-4DBD-818C-E17D4E8B557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23529" y="381037"/>
              <a:ext cx="1249585" cy="2154078"/>
              <a:chOff x="323529" y="381037"/>
              <a:chExt cx="1249585" cy="2154078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608FCC8-4726-47E9-B98B-587513170E7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 rot="2545742">
                <a:off x="743671" y="381037"/>
                <a:ext cx="829443" cy="107447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DAA1812E-520C-4A88-9CE1-B92D2883F96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/>
              <a:stretch>
                <a:fillRect/>
              </a:stretch>
            </p:blipFill>
            <p:spPr>
              <a:xfrm rot="2032168">
                <a:off x="563416" y="488078"/>
                <a:ext cx="885010" cy="11449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3C11D13F-BEA2-4A86-A839-3EE875D32FB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 rot="1056069">
                <a:off x="502428" y="600539"/>
                <a:ext cx="905340" cy="117067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B064B5E3-BFD7-4EBA-80CF-1E792704729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2"/>
              <a:stretch>
                <a:fillRect/>
              </a:stretch>
            </p:blipFill>
            <p:spPr>
              <a:xfrm rot="409935">
                <a:off x="387789" y="746998"/>
                <a:ext cx="857085" cy="148456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10D01793-90B8-4C0B-ADAA-C5CFE191C77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/>
              <a:stretch>
                <a:fillRect/>
              </a:stretch>
            </p:blipFill>
            <p:spPr>
              <a:xfrm>
                <a:off x="323529" y="979924"/>
                <a:ext cx="968239" cy="155519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120833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6" r:id="rId2"/>
    <p:sldLayoutId id="2147483997" r:id="rId3"/>
    <p:sldLayoutId id="2147483999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23A20CD3-812A-4518-B5FF-449BB3A34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79" y="5877272"/>
            <a:ext cx="882244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/>
              <a:t>Virtual Conference on Drug Demand Reduction in Africa</a:t>
            </a:r>
            <a:r>
              <a:rPr lang="en-GB" sz="2000" b="1" dirty="0">
                <a:cs typeface="+mn-cs"/>
              </a:rPr>
              <a:t>,</a:t>
            </a:r>
            <a:r>
              <a:rPr lang="en-GB" altLang="en-US" sz="2000" b="1" dirty="0">
                <a:cs typeface="+mn-cs"/>
              </a:rPr>
              <a:t> Plenary 4: Epidemiology and its Role in Drug Demand Reduction, 20 October 2020</a:t>
            </a:r>
            <a:endParaRPr kumimoji="0" lang="en-GB" altLang="en-US" sz="20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F3B32B-B082-4D2C-87EB-AAEF1C682E30}"/>
              </a:ext>
            </a:extLst>
          </p:cNvPr>
          <p:cNvSpPr txBox="1"/>
          <p:nvPr/>
        </p:nvSpPr>
        <p:spPr>
          <a:xfrm>
            <a:off x="1585129" y="2132856"/>
            <a:ext cx="7344816" cy="1756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i="1" dirty="0">
                <a:solidFill>
                  <a:srgbClr val="004A89"/>
                </a:solidFill>
              </a:rPr>
              <a:t>Global epidemiology of drug use: indicators and challenges</a:t>
            </a:r>
          </a:p>
          <a:p>
            <a:pPr algn="r">
              <a:spcBef>
                <a:spcPts val="500"/>
              </a:spcBef>
            </a:pPr>
            <a:endParaRPr lang="en-GB" i="1" dirty="0">
              <a:solidFill>
                <a:srgbClr val="004A89"/>
              </a:solidFill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en-GB" sz="1400" i="1" u="sng" dirty="0">
              <a:solidFill>
                <a:srgbClr val="004A89"/>
              </a:solidFill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3BAF6849-9609-48E7-9CFA-43159A442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191" y="3645024"/>
            <a:ext cx="749175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A89"/>
                </a:solidFill>
                <a:uLnTx/>
                <a:uFillTx/>
                <a:ea typeface="+mn-ea"/>
                <a:cs typeface="+mn-cs"/>
              </a:rPr>
              <a:t>Chloé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A89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4A89"/>
                </a:solidFill>
                <a:uLnTx/>
                <a:uFillTx/>
                <a:ea typeface="+mn-ea"/>
                <a:cs typeface="+mn-cs"/>
              </a:rPr>
              <a:t>Carpentier</a:t>
            </a: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4A89"/>
                </a:solidFill>
                <a:uLnTx/>
                <a:uFillTx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4A89"/>
                </a:solidFill>
                <a:uLnTx/>
                <a:uFillTx/>
                <a:ea typeface="+mn-ea"/>
                <a:cs typeface="+mn-cs"/>
              </a:rPr>
              <a:t>Drug Research Section, Chief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4A89"/>
                </a:solidFill>
                <a:uLnTx/>
                <a:uFillTx/>
                <a:ea typeface="+mn-ea"/>
                <a:cs typeface="+mn-cs"/>
              </a:rPr>
              <a:t>UNODC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974106-844D-4E3E-A639-91E651EC5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910387" y="624387"/>
            <a:ext cx="5014908" cy="74523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E1F8D2-856D-4ACB-A0D0-2D2F143F5525}"/>
              </a:ext>
            </a:extLst>
          </p:cNvPr>
          <p:cNvSpPr/>
          <p:nvPr/>
        </p:nvSpPr>
        <p:spPr>
          <a:xfrm>
            <a:off x="2483768" y="895627"/>
            <a:ext cx="64861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solidFill>
                  <a:srgbClr val="F27861"/>
                </a:solidFill>
              </a:rPr>
              <a:t>11.3 million people who inject drugs, one eight living with HIV</a:t>
            </a:r>
            <a:endParaRPr lang="en-GB" sz="3200" b="1" dirty="0">
              <a:solidFill>
                <a:srgbClr val="F278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79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E1F8D2-856D-4ACB-A0D0-2D2F143F5525}"/>
              </a:ext>
            </a:extLst>
          </p:cNvPr>
          <p:cNvSpPr/>
          <p:nvPr/>
        </p:nvSpPr>
        <p:spPr>
          <a:xfrm>
            <a:off x="2644536" y="744907"/>
            <a:ext cx="64861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solidFill>
                  <a:srgbClr val="F27861"/>
                </a:solidFill>
              </a:rPr>
              <a:t>Half people who inject drugs are living with hepatitis C</a:t>
            </a:r>
          </a:p>
          <a:p>
            <a:pPr algn="r"/>
            <a:r>
              <a:rPr lang="en-US" sz="3200" b="1" dirty="0">
                <a:solidFill>
                  <a:srgbClr val="F27861"/>
                </a:solidFill>
              </a:rPr>
              <a:t>And </a:t>
            </a:r>
            <a:endParaRPr lang="en-GB" sz="3200" b="1" dirty="0">
              <a:solidFill>
                <a:srgbClr val="F2786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D01D08-49E2-422D-B437-1FB3830716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" b="-122"/>
          <a:stretch/>
        </p:blipFill>
        <p:spPr>
          <a:xfrm rot="5400000">
            <a:off x="2976325" y="699285"/>
            <a:ext cx="5027046" cy="730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4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8C537-1936-45B8-BE68-5D948F465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208" y="1196752"/>
            <a:ext cx="7128792" cy="936104"/>
          </a:xfrm>
        </p:spPr>
        <p:txBody>
          <a:bodyPr>
            <a:noAutofit/>
          </a:bodyPr>
          <a:lstStyle/>
          <a:p>
            <a:pPr algn="r"/>
            <a:r>
              <a:rPr lang="en-US" sz="3200" b="1" dirty="0">
                <a:solidFill>
                  <a:srgbClr val="F27861"/>
                </a:solidFill>
              </a:rPr>
              <a:t>Increase in cannabis use disorders in people in drug treatment</a:t>
            </a:r>
            <a:endParaRPr lang="en-GB" sz="3200" b="1" dirty="0">
              <a:solidFill>
                <a:srgbClr val="F2786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68E982-12D9-44AC-B654-7769B7EA7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67194A-83D9-4B07-A5C6-E91BC9238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263" y="2636912"/>
            <a:ext cx="7143489" cy="387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18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6A468A-2F2D-4D57-A4F1-5A77D0C13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33056"/>
            <a:ext cx="4375155" cy="27893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A7D106-FDDE-44C7-97CD-E45DB6EFDE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755"/>
          <a:stretch/>
        </p:blipFill>
        <p:spPr>
          <a:xfrm>
            <a:off x="4355976" y="861425"/>
            <a:ext cx="4788024" cy="598597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C374517-51FC-43A4-AB22-8A0C4145ADA5}"/>
              </a:ext>
            </a:extLst>
          </p:cNvPr>
          <p:cNvSpPr txBox="1">
            <a:spLocks/>
          </p:cNvSpPr>
          <p:nvPr/>
        </p:nvSpPr>
        <p:spPr>
          <a:xfrm>
            <a:off x="1835696" y="692696"/>
            <a:ext cx="2376264" cy="2592288"/>
          </a:xfr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3200" b="1" dirty="0">
                <a:solidFill>
                  <a:srgbClr val="F2786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585,000 drug related deaths, half due to hepatitis C </a:t>
            </a:r>
            <a:endParaRPr lang="en-GB" sz="3200" b="1" dirty="0">
              <a:solidFill>
                <a:srgbClr val="F2786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159"/>
              </p:ext>
            </p:extLst>
          </p:nvPr>
        </p:nvGraphicFramePr>
        <p:xfrm>
          <a:off x="2177535" y="2276872"/>
          <a:ext cx="496855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ounded Rectangle 16"/>
          <p:cNvSpPr/>
          <p:nvPr/>
        </p:nvSpPr>
        <p:spPr bwMode="auto">
          <a:xfrm>
            <a:off x="6489109" y="2928011"/>
            <a:ext cx="2520280" cy="115212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FF"/>
                </a:solidFill>
                <a:latin typeface="Arial Unicode MS" pitchFamily="34" charset="-128"/>
                <a:cs typeface="Arial" charset="0"/>
              </a:rPr>
              <a:t>Aftercare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 Unicode MS" pitchFamily="34" charset="-128"/>
                <a:cs typeface="Arial" charset="0"/>
              </a:rPr>
              <a:t>Treatment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FF"/>
                </a:solidFill>
                <a:latin typeface="Arial Unicode MS" pitchFamily="34" charset="-128"/>
                <a:cs typeface="Arial" charset="0"/>
              </a:rPr>
              <a:t>Harm reduction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 Unicode MS" pitchFamily="34" charset="-128"/>
              <a:cs typeface="Arial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6921157" y="5610563"/>
            <a:ext cx="2088232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FF"/>
                </a:solidFill>
                <a:latin typeface="Arial Unicode MS" pitchFamily="34" charset="-128"/>
                <a:cs typeface="Arial" charset="0"/>
              </a:rPr>
              <a:t>Prevention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 Unicode MS" pitchFamily="34" charset="-128"/>
              <a:cs typeface="Arial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134611" y="4963613"/>
            <a:ext cx="2376264" cy="1152128"/>
          </a:xfrm>
          <a:prstGeom prst="roundRect">
            <a:avLst/>
          </a:prstGeom>
          <a:solidFill>
            <a:srgbClr val="647D9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FF"/>
                </a:solidFill>
                <a:latin typeface="Arial Unicode MS" pitchFamily="34" charset="-128"/>
                <a:cs typeface="Arial" charset="0"/>
              </a:rPr>
              <a:t>Surveys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FF"/>
                </a:solidFill>
                <a:latin typeface="Arial Unicode MS" pitchFamily="34" charset="-128"/>
                <a:cs typeface="Arial" charset="0"/>
              </a:rPr>
              <a:t>  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 Unicode MS" pitchFamily="34" charset="-128"/>
                <a:cs typeface="Arial" charset="0"/>
              </a:rPr>
              <a:t>eneral population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FF"/>
                </a:solidFill>
                <a:latin typeface="Arial Unicode MS" pitchFamily="34" charset="-128"/>
                <a:cs typeface="Arial" charset="0"/>
              </a:rPr>
              <a:t>  schools/youth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 Unicode MS" pitchFamily="34" charset="-128"/>
              <a:cs typeface="Arial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134611" y="3464494"/>
            <a:ext cx="3035267" cy="1231289"/>
          </a:xfrm>
          <a:prstGeom prst="roundRect">
            <a:avLst/>
          </a:prstGeom>
          <a:solidFill>
            <a:srgbClr val="647D9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rgbClr val="FFFFFF"/>
                </a:solidFill>
                <a:latin typeface="Arial Unicode MS" pitchFamily="34" charset="-128"/>
                <a:cs typeface="Arial" charset="0"/>
              </a:rPr>
              <a:t>Focused assessments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rgbClr val="FFFFFF"/>
                </a:solidFill>
                <a:latin typeface="Arial Unicode MS" pitchFamily="34" charset="-128"/>
                <a:cs typeface="Arial" charset="0"/>
              </a:rPr>
              <a:t>(size estimation by indirect methods)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 Unicode MS" pitchFamily="34" charset="-128"/>
              <a:cs typeface="Arial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1772245" y="2078410"/>
            <a:ext cx="2376264" cy="1008112"/>
          </a:xfrm>
          <a:prstGeom prst="roundRect">
            <a:avLst/>
          </a:prstGeom>
          <a:solidFill>
            <a:srgbClr val="647D9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FF"/>
                </a:solidFill>
                <a:latin typeface="Arial Unicode MS" pitchFamily="34" charset="-128"/>
                <a:cs typeface="Arial" charset="0"/>
              </a:rPr>
              <a:t>Registers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FF"/>
                </a:solidFill>
                <a:latin typeface="Arial Unicode MS" pitchFamily="34" charset="-128"/>
                <a:cs typeface="Arial" charset="0"/>
              </a:rPr>
              <a:t>treatment, morbidity, mortality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 Unicode MS" pitchFamily="34" charset="-128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705133" y="4263734"/>
            <a:ext cx="2304256" cy="86409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FF"/>
                </a:solidFill>
                <a:latin typeface="Arial Unicode MS" pitchFamily="34" charset="-128"/>
                <a:cs typeface="Arial" charset="0"/>
              </a:rPr>
              <a:t>Screening and brief intervention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 Unicode MS" pitchFamily="34" charset="-128"/>
              <a:cs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 bwMode="auto">
          <a:xfrm>
            <a:off x="2711925" y="3353925"/>
            <a:ext cx="374711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413B72A-28F6-49DC-8853-730CF2A4FE7A}"/>
              </a:ext>
            </a:extLst>
          </p:cNvPr>
          <p:cNvSpPr txBox="1">
            <a:spLocks/>
          </p:cNvSpPr>
          <p:nvPr/>
        </p:nvSpPr>
        <p:spPr>
          <a:xfrm>
            <a:off x="2711925" y="866042"/>
            <a:ext cx="6432075" cy="1143000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3200" b="1" dirty="0">
                <a:solidFill>
                  <a:srgbClr val="F2786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Drug use: epidemiological indicators and responses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C5617B4-7A18-4873-B036-548EEDF23A81}"/>
              </a:ext>
            </a:extLst>
          </p:cNvPr>
          <p:cNvCxnSpPr>
            <a:cxnSpLocks/>
          </p:cNvCxnSpPr>
          <p:nvPr/>
        </p:nvCxnSpPr>
        <p:spPr>
          <a:xfrm>
            <a:off x="4835552" y="2805085"/>
            <a:ext cx="1623492" cy="320969"/>
          </a:xfrm>
          <a:prstGeom prst="line">
            <a:avLst/>
          </a:prstGeom>
          <a:ln w="28575">
            <a:solidFill>
              <a:srgbClr val="EC3A4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29C88F-CCD5-4DCE-A589-C1368F38F9EE}"/>
              </a:ext>
            </a:extLst>
          </p:cNvPr>
          <p:cNvCxnSpPr>
            <a:cxnSpLocks/>
          </p:cNvCxnSpPr>
          <p:nvPr/>
        </p:nvCxnSpPr>
        <p:spPr>
          <a:xfrm>
            <a:off x="5292080" y="3621329"/>
            <a:ext cx="1191444" cy="0"/>
          </a:xfrm>
          <a:prstGeom prst="line">
            <a:avLst/>
          </a:prstGeom>
          <a:ln w="28575">
            <a:solidFill>
              <a:srgbClr val="7E36B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5D9BCE-6024-4A33-BF54-34FB2B79E653}"/>
              </a:ext>
            </a:extLst>
          </p:cNvPr>
          <p:cNvCxnSpPr/>
          <p:nvPr/>
        </p:nvCxnSpPr>
        <p:spPr>
          <a:xfrm flipV="1">
            <a:off x="5671778" y="3789040"/>
            <a:ext cx="811746" cy="53647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920C07-31EC-40CB-97DF-9E1AC0359A32}"/>
              </a:ext>
            </a:extLst>
          </p:cNvPr>
          <p:cNvCxnSpPr/>
          <p:nvPr/>
        </p:nvCxnSpPr>
        <p:spPr>
          <a:xfrm>
            <a:off x="5796136" y="4473116"/>
            <a:ext cx="878634" cy="22360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465D2E5-B063-4E72-9139-C63F2B952F4B}"/>
              </a:ext>
            </a:extLst>
          </p:cNvPr>
          <p:cNvCxnSpPr>
            <a:cxnSpLocks/>
          </p:cNvCxnSpPr>
          <p:nvPr/>
        </p:nvCxnSpPr>
        <p:spPr>
          <a:xfrm flipV="1">
            <a:off x="6228184" y="4797154"/>
            <a:ext cx="446586" cy="504054"/>
          </a:xfrm>
          <a:prstGeom prst="line">
            <a:avLst/>
          </a:prstGeom>
          <a:ln w="28575">
            <a:solidFill>
              <a:srgbClr val="799AB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D00B874-886B-4E52-BFA8-0A12A2A50AE1}"/>
              </a:ext>
            </a:extLst>
          </p:cNvPr>
          <p:cNvCxnSpPr>
            <a:cxnSpLocks/>
          </p:cNvCxnSpPr>
          <p:nvPr/>
        </p:nvCxnSpPr>
        <p:spPr>
          <a:xfrm flipV="1">
            <a:off x="3199943" y="3621329"/>
            <a:ext cx="732891" cy="143394"/>
          </a:xfrm>
          <a:prstGeom prst="line">
            <a:avLst/>
          </a:prstGeom>
          <a:ln w="28575">
            <a:solidFill>
              <a:srgbClr val="7E36B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52A62DA-1BFD-44D0-A09C-3B8CD2D1ECE2}"/>
              </a:ext>
            </a:extLst>
          </p:cNvPr>
          <p:cNvCxnSpPr>
            <a:cxnSpLocks/>
          </p:cNvCxnSpPr>
          <p:nvPr/>
        </p:nvCxnSpPr>
        <p:spPr>
          <a:xfrm>
            <a:off x="3185327" y="4149969"/>
            <a:ext cx="389841" cy="17554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493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2274" y="2130286"/>
            <a:ext cx="66247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/>
              <a:t>Case reporting</a:t>
            </a:r>
            <a:endParaRPr lang="en-GB" sz="2800" dirty="0"/>
          </a:p>
          <a:p>
            <a:pPr algn="r"/>
            <a:r>
              <a:rPr lang="en-GB" sz="2000" dirty="0"/>
              <a:t>Emergency room visits</a:t>
            </a:r>
          </a:p>
          <a:p>
            <a:pPr algn="r"/>
            <a:r>
              <a:rPr lang="en-GB" sz="2000" dirty="0"/>
              <a:t>Community-based services (outreach, drop-in services)</a:t>
            </a:r>
          </a:p>
          <a:p>
            <a:pPr algn="r"/>
            <a:r>
              <a:rPr lang="en-GB" sz="2000" dirty="0"/>
              <a:t>Forensic services</a:t>
            </a:r>
          </a:p>
          <a:p>
            <a:pPr algn="r"/>
            <a:r>
              <a:rPr lang="en-GB" sz="2000" dirty="0"/>
              <a:t>Police</a:t>
            </a:r>
          </a:p>
          <a:p>
            <a:pPr algn="r"/>
            <a:r>
              <a:rPr lang="en-GB" sz="2000" dirty="0"/>
              <a:t>Treatment services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9ADA3F-8135-4615-8F88-EEE5A472F991}"/>
              </a:ext>
            </a:extLst>
          </p:cNvPr>
          <p:cNvSpPr txBox="1">
            <a:spLocks/>
          </p:cNvSpPr>
          <p:nvPr/>
        </p:nvSpPr>
        <p:spPr>
          <a:xfrm>
            <a:off x="2634770" y="925260"/>
            <a:ext cx="6332240" cy="1143000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sz="3200" b="1" dirty="0">
                <a:solidFill>
                  <a:srgbClr val="F2786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Emerging drugs and trends in patterns of use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8DAE82-0691-452C-B995-AFD367436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" y="3387489"/>
            <a:ext cx="5355140" cy="34610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9FEA74-8F3D-4DDF-9C8B-0C959FEF1B4F}"/>
              </a:ext>
            </a:extLst>
          </p:cNvPr>
          <p:cNvSpPr txBox="1"/>
          <p:nvPr/>
        </p:nvSpPr>
        <p:spPr>
          <a:xfrm>
            <a:off x="5148064" y="4702522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Consumption of drugs</a:t>
            </a:r>
          </a:p>
          <a:p>
            <a:r>
              <a:rPr lang="en-GB" sz="2000" dirty="0"/>
              <a:t>Waste water analysis</a:t>
            </a:r>
          </a:p>
        </p:txBody>
      </p:sp>
    </p:spTree>
    <p:extLst>
      <p:ext uri="{BB962C8B-B14F-4D97-AF65-F5344CB8AC3E}">
        <p14:creationId xmlns:p14="http://schemas.microsoft.com/office/powerpoint/2010/main" val="163610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26D50-BAD0-4132-96C4-447397868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69BB9-9AEC-4857-96C9-ECD25C8F1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3400" y="1934580"/>
            <a:ext cx="7010582" cy="1800200"/>
          </a:xfrm>
        </p:spPr>
        <p:txBody>
          <a:bodyPr numCol="1"/>
          <a:lstStyle/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</a:rPr>
              <a:t>Population groups that are especially impacted by socioeconomic inequalities resulting from drug use disorders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BD7B4B-78FA-4179-90C5-93EDB99B86CA}"/>
              </a:ext>
            </a:extLst>
          </p:cNvPr>
          <p:cNvSpPr txBox="1">
            <a:spLocks/>
          </p:cNvSpPr>
          <p:nvPr/>
        </p:nvSpPr>
        <p:spPr>
          <a:xfrm>
            <a:off x="2051720" y="1124744"/>
            <a:ext cx="6908304" cy="1143000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sz="3200" b="1" dirty="0">
                <a:solidFill>
                  <a:srgbClr val="F2786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Drug use among vulnerable populations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C93A3B-9263-46AC-BE50-457887F1FD90}"/>
              </a:ext>
            </a:extLst>
          </p:cNvPr>
          <p:cNvSpPr txBox="1">
            <a:spLocks/>
          </p:cNvSpPr>
          <p:nvPr/>
        </p:nvSpPr>
        <p:spPr>
          <a:xfrm>
            <a:off x="1547664" y="3131840"/>
            <a:ext cx="7052320" cy="1737320"/>
          </a:xfrm>
        </p:spPr>
        <p:txBody>
          <a:bodyPr numCol="2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Indigenous populations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Immigrants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Displaced populations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Women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Children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Sexual minorities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Sex workers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People in prison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Homeless people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AD3B3DE-46E3-42A1-A244-1ABF2C0AA5F8}"/>
              </a:ext>
            </a:extLst>
          </p:cNvPr>
          <p:cNvSpPr txBox="1">
            <a:spLocks/>
          </p:cNvSpPr>
          <p:nvPr/>
        </p:nvSpPr>
        <p:spPr>
          <a:xfrm>
            <a:off x="2053250" y="5201816"/>
            <a:ext cx="7052320" cy="243408"/>
          </a:xfrm>
        </p:spPr>
        <p:txBody>
          <a:bodyPr numCol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i="1" dirty="0"/>
              <a:t>No international consensus on vulnerable populations neither on how to monitor drug use among these groups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4FEE47B-8917-4259-89E6-51B185ECE329}"/>
              </a:ext>
            </a:extLst>
          </p:cNvPr>
          <p:cNvSpPr/>
          <p:nvPr/>
        </p:nvSpPr>
        <p:spPr>
          <a:xfrm>
            <a:off x="1702676" y="5366427"/>
            <a:ext cx="320724" cy="2434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56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D48B13BF-8477-45EC-A112-4FF149B8F5B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0" y="2887853"/>
            <a:ext cx="25193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3200" b="1" dirty="0">
                <a:solidFill>
                  <a:srgbClr val="EDA990"/>
                </a:solidFill>
              </a:rPr>
              <a:t>Drug</a:t>
            </a:r>
            <a:r>
              <a:rPr lang="en-US" altLang="en-US" sz="3200" b="1" dirty="0">
                <a:solidFill>
                  <a:srgbClr val="8599AD"/>
                </a:solidFill>
              </a:rPr>
              <a:t> </a:t>
            </a:r>
            <a:r>
              <a:rPr lang="en-US" altLang="en-US" sz="3200" b="1" dirty="0">
                <a:solidFill>
                  <a:srgbClr val="EDA990"/>
                </a:solidFill>
              </a:rPr>
              <a:t>use in prison</a:t>
            </a:r>
          </a:p>
          <a:p>
            <a:pPr algn="r"/>
            <a:endParaRPr lang="en-US" altLang="en-US" sz="3200" b="1" dirty="0">
              <a:solidFill>
                <a:srgbClr val="8599AD"/>
              </a:solidFill>
            </a:endParaRPr>
          </a:p>
          <a:p>
            <a:pPr algn="r"/>
            <a:r>
              <a:rPr lang="en-US" altLang="en-US" sz="2000" b="1" i="1" dirty="0"/>
              <a:t>Any drug</a:t>
            </a:r>
          </a:p>
          <a:p>
            <a:pPr algn="r"/>
            <a:r>
              <a:rPr lang="en-US" altLang="en-US" sz="2000" b="1" dirty="0"/>
              <a:t>31% at least once</a:t>
            </a:r>
          </a:p>
          <a:p>
            <a:pPr algn="r"/>
            <a:r>
              <a:rPr lang="en-US" altLang="en-US" sz="2000" b="1" dirty="0"/>
              <a:t>19 % past month</a:t>
            </a:r>
            <a:endParaRPr lang="en-GB" altLang="en-US" sz="2000" b="1" dirty="0"/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1241E824-C859-4B63-A8E5-E3CDA725E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1004888"/>
            <a:ext cx="6697662" cy="585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7B3A2-1D57-44FB-9C6A-7778A1395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783482-E1F7-46D5-9750-AD109BBDD8CB}"/>
              </a:ext>
            </a:extLst>
          </p:cNvPr>
          <p:cNvSpPr/>
          <p:nvPr/>
        </p:nvSpPr>
        <p:spPr>
          <a:xfrm>
            <a:off x="1835696" y="2204864"/>
            <a:ext cx="7308304" cy="4616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ea typeface="DengXian" panose="02010600030101010101" pitchFamily="2" charset="-122"/>
              </a:rPr>
              <a:t>UNODC-</a:t>
            </a:r>
            <a:r>
              <a:rPr lang="en-GB" sz="2400" b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WHO led + African Union, </a:t>
            </a:r>
            <a:r>
              <a:rPr lang="en-GB" sz="2400" b="1" dirty="0">
                <a:ea typeface="DengXian" panose="02010600030101010101" pitchFamily="2" charset="-122"/>
              </a:rPr>
              <a:t>EMCDDA, OAS</a:t>
            </a:r>
            <a:r>
              <a:rPr lang="en-GB" sz="2400" b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/CICAD</a:t>
            </a:r>
          </a:p>
          <a:p>
            <a:r>
              <a:rPr lang="en-GB" sz="2400" b="1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strategic partnerships and better coordination and harmonization of efforts in drug epidemiology, 2016</a:t>
            </a:r>
          </a:p>
          <a:p>
            <a:endParaRPr lang="en-GB" sz="800" b="1" i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Identify major gaps and challenges for producing the global &amp; regional/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subregional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estimates on drug use and its health and social consequences</a:t>
            </a:r>
          </a:p>
          <a:p>
            <a:pPr marL="800100" lvl="1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 current approaches, major data gaps and challenges for reporting on SDG target 3.5</a:t>
            </a:r>
          </a:p>
          <a:p>
            <a:pPr marL="800100" lvl="1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Identify key priorities for collaboration</a:t>
            </a: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 and identify roles and responsibilities of the organizations to address key priorities for international collaboration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5B79B51-412B-459B-BC6B-6AD60DB0A28A}"/>
              </a:ext>
            </a:extLst>
          </p:cNvPr>
          <p:cNvSpPr txBox="1">
            <a:spLocks/>
          </p:cNvSpPr>
          <p:nvPr/>
        </p:nvSpPr>
        <p:spPr>
          <a:xfrm>
            <a:off x="2125960" y="908720"/>
            <a:ext cx="6908304" cy="1143000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sz="3200" b="1" dirty="0">
                <a:solidFill>
                  <a:srgbClr val="F2786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Inter Agency Technical Working Group on Drug Epidemiology – IATWG-DE</a:t>
            </a:r>
          </a:p>
        </p:txBody>
      </p:sp>
    </p:spTree>
    <p:extLst>
      <p:ext uri="{BB962C8B-B14F-4D97-AF65-F5344CB8AC3E}">
        <p14:creationId xmlns:p14="http://schemas.microsoft.com/office/powerpoint/2010/main" val="206365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>
            <a:extLst>
              <a:ext uri="{FF2B5EF4-FFF2-40B4-BE49-F238E27FC236}">
                <a16:creationId xmlns:a16="http://schemas.microsoft.com/office/drawing/2014/main" id="{E3B7B2D0-8A63-4B94-9C6B-CC2BE5EA2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752" y="3142530"/>
            <a:ext cx="6120680" cy="64633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GB" altLang="en-US" sz="3600" b="1" dirty="0">
                <a:solidFill>
                  <a:srgbClr val="065286"/>
                </a:solidFill>
                <a:latin typeface="+mn-lt"/>
              </a:rPr>
              <a:t>Thank you for your listening!</a:t>
            </a:r>
          </a:p>
        </p:txBody>
      </p:sp>
    </p:spTree>
    <p:extLst>
      <p:ext uri="{BB962C8B-B14F-4D97-AF65-F5344CB8AC3E}">
        <p14:creationId xmlns:p14="http://schemas.microsoft.com/office/powerpoint/2010/main" val="3553091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844824"/>
            <a:ext cx="7236296" cy="4608512"/>
          </a:xfrm>
        </p:spPr>
        <p:txBody>
          <a:bodyPr/>
          <a:lstStyle/>
          <a:p>
            <a:pPr marL="0" indent="0" algn="r">
              <a:buNone/>
            </a:pPr>
            <a:r>
              <a:rPr lang="en-GB" b="1" i="1" dirty="0">
                <a:solidFill>
                  <a:srgbClr val="F27861"/>
                </a:solidFill>
                <a:latin typeface="+mj-lt"/>
                <a:ea typeface="+mj-ea"/>
                <a:cs typeface="+mj-cs"/>
              </a:rPr>
              <a:t>to support evidence-based responses to drug use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tx1"/>
                </a:solidFill>
              </a:rPr>
              <a:t>Develop policies and programmes  (interventions)</a:t>
            </a:r>
          </a:p>
          <a:p>
            <a:pPr marL="0" indent="0">
              <a:buNone/>
            </a:pPr>
            <a:endParaRPr lang="en-GB" sz="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tx1"/>
                </a:solidFill>
              </a:rPr>
              <a:t>Evaluate the outcome and impact of policies and programmes</a:t>
            </a:r>
          </a:p>
          <a:p>
            <a:pPr marL="0" indent="0">
              <a:buNone/>
            </a:pPr>
            <a:endParaRPr lang="en-GB" sz="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tx1"/>
                </a:solidFill>
              </a:rPr>
              <a:t>Allocate resources to priority areas</a:t>
            </a:r>
          </a:p>
          <a:p>
            <a:pPr marL="0" indent="0">
              <a:buNone/>
            </a:pPr>
            <a:endParaRPr lang="en-GB" sz="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tx1"/>
                </a:solidFill>
              </a:rPr>
              <a:t>Contribute to international monitoring and policy debate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9BBE77-DDC8-45E6-90C0-BCE01B64A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707" y="908720"/>
            <a:ext cx="5915025" cy="797718"/>
          </a:xfrm>
        </p:spPr>
        <p:txBody>
          <a:bodyPr>
            <a:noAutofit/>
          </a:bodyPr>
          <a:lstStyle/>
          <a:p>
            <a:pPr algn="r"/>
            <a:r>
              <a:rPr lang="en-US" sz="3200" b="1" dirty="0">
                <a:solidFill>
                  <a:srgbClr val="004A89"/>
                </a:solidFill>
              </a:rPr>
              <a:t>Why drug use epidemiology?</a:t>
            </a:r>
            <a:endParaRPr lang="en-GB" sz="3200" b="1" dirty="0">
              <a:solidFill>
                <a:srgbClr val="004A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892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9D537-16FA-4000-BD87-282B7B8A2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40" y="980728"/>
            <a:ext cx="5915025" cy="797718"/>
          </a:xfrm>
        </p:spPr>
        <p:txBody>
          <a:bodyPr>
            <a:noAutofit/>
          </a:bodyPr>
          <a:lstStyle/>
          <a:p>
            <a:pPr algn="r"/>
            <a:r>
              <a:rPr lang="en-US" sz="3200" b="1" dirty="0">
                <a:solidFill>
                  <a:srgbClr val="004A89"/>
                </a:solidFill>
              </a:rPr>
              <a:t>Why drug use epidemiology?</a:t>
            </a:r>
            <a:endParaRPr lang="en-GB" sz="3200" b="1" dirty="0">
              <a:solidFill>
                <a:srgbClr val="004A89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00ADB84-2B3A-42B0-A0FD-8C7521F47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6519" y="1778446"/>
            <a:ext cx="7211169" cy="3744416"/>
          </a:xfrm>
        </p:spPr>
        <p:txBody>
          <a:bodyPr/>
          <a:lstStyle/>
          <a:p>
            <a:pPr marL="0" indent="0" algn="r">
              <a:lnSpc>
                <a:spcPct val="90000"/>
              </a:lnSpc>
              <a:buNone/>
            </a:pPr>
            <a:r>
              <a:rPr lang="en-US" b="1" i="1" dirty="0">
                <a:solidFill>
                  <a:srgbClr val="F27861"/>
                </a:solidFill>
              </a:rPr>
              <a:t>to generate reliable information for policies &amp; </a:t>
            </a:r>
            <a:r>
              <a:rPr lang="en-US" b="1" i="1" dirty="0" err="1">
                <a:solidFill>
                  <a:srgbClr val="F27861"/>
                </a:solidFill>
              </a:rPr>
              <a:t>programmes</a:t>
            </a:r>
            <a:endParaRPr lang="en-US" b="1" i="1" dirty="0">
              <a:solidFill>
                <a:srgbClr val="F2786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chemeClr val="tx1"/>
                </a:solidFill>
              </a:rPr>
              <a:t>Identify existing drug use patterns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i="1" dirty="0">
                <a:solidFill>
                  <a:schemeClr val="tx1"/>
                </a:solidFill>
              </a:rPr>
              <a:t>Type of drugs, by whom, what ways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chemeClr val="tx1"/>
                </a:solidFill>
              </a:rPr>
              <a:t>Monitor changing trends in patterns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i="1" dirty="0">
                <a:solidFill>
                  <a:schemeClr val="tx1"/>
                </a:solidFill>
              </a:rPr>
              <a:t>Over time, geographic area and population groups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i="1" dirty="0">
                <a:solidFill>
                  <a:schemeClr val="tx1"/>
                </a:solidFill>
              </a:rPr>
              <a:t>Detecting new drugs, methods of use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chemeClr val="tx1"/>
                </a:solidFill>
              </a:rPr>
              <a:t>Determine health and social consequences of drug use</a:t>
            </a:r>
          </a:p>
        </p:txBody>
      </p:sp>
    </p:spTree>
    <p:extLst>
      <p:ext uri="{BB962C8B-B14F-4D97-AF65-F5344CB8AC3E}">
        <p14:creationId xmlns:p14="http://schemas.microsoft.com/office/powerpoint/2010/main" val="3009663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9D537-16FA-4000-BD87-282B7B8A2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40" y="1479154"/>
            <a:ext cx="5915025" cy="797718"/>
          </a:xfrm>
        </p:spPr>
        <p:txBody>
          <a:bodyPr>
            <a:noAutofit/>
          </a:bodyPr>
          <a:lstStyle/>
          <a:p>
            <a:pPr algn="r"/>
            <a:r>
              <a:rPr lang="en-US" sz="3200" b="1" dirty="0">
                <a:solidFill>
                  <a:srgbClr val="004A89"/>
                </a:solidFill>
              </a:rPr>
              <a:t>Monitoring the SDGs – Goal 3</a:t>
            </a:r>
            <a:endParaRPr lang="en-GB" sz="3200" b="1" dirty="0">
              <a:solidFill>
                <a:srgbClr val="004A8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5BB4C-1609-4472-B449-A3A2D52DE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4" y="2564904"/>
            <a:ext cx="7381537" cy="4700736"/>
          </a:xfrm>
        </p:spPr>
        <p:txBody>
          <a:bodyPr/>
          <a:lstStyle/>
          <a:p>
            <a:pPr marL="457200" lvl="1" indent="0">
              <a:buNone/>
            </a:pPr>
            <a:r>
              <a:rPr lang="en-GB" b="1" dirty="0">
                <a:solidFill>
                  <a:schemeClr val="tx1"/>
                </a:solidFill>
              </a:rPr>
              <a:t>Goal 3</a:t>
            </a:r>
            <a:r>
              <a:rPr lang="en-GB" dirty="0">
                <a:solidFill>
                  <a:schemeClr val="tx1"/>
                </a:solidFill>
              </a:rPr>
              <a:t> – Ensure healthy lives and promote well being for all at all ages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GB" b="1" dirty="0">
                <a:solidFill>
                  <a:schemeClr val="tx1"/>
                </a:solidFill>
              </a:rPr>
              <a:t>Target 3.5 </a:t>
            </a:r>
            <a:r>
              <a:rPr lang="en-GB" dirty="0">
                <a:solidFill>
                  <a:schemeClr val="tx1"/>
                </a:solidFill>
              </a:rPr>
              <a:t>– </a:t>
            </a:r>
            <a:r>
              <a:rPr lang="en-GB" i="1" dirty="0">
                <a:solidFill>
                  <a:schemeClr val="tx1"/>
                </a:solidFill>
              </a:rPr>
              <a:t>strengthening the prevention and treatment of substance abuse including narcotic drug abuse</a:t>
            </a:r>
          </a:p>
          <a:p>
            <a:pPr lvl="1"/>
            <a:endParaRPr lang="en-GB" sz="8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GB" b="1" dirty="0">
                <a:solidFill>
                  <a:schemeClr val="tx1"/>
                </a:solidFill>
              </a:rPr>
              <a:t>Indicator</a:t>
            </a:r>
            <a:r>
              <a:rPr lang="en-GB" dirty="0">
                <a:solidFill>
                  <a:schemeClr val="tx1"/>
                </a:solidFill>
              </a:rPr>
              <a:t> – </a:t>
            </a:r>
            <a:r>
              <a:rPr lang="en-US" dirty="0">
                <a:solidFill>
                  <a:schemeClr val="tx1"/>
                </a:solidFill>
              </a:rPr>
              <a:t>number of people provided drug treatment services / estimates of people with drug use disorder (= in need of treatment)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559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907704" y="3053953"/>
            <a:ext cx="7772400" cy="750093"/>
          </a:xfrm>
        </p:spPr>
        <p:txBody>
          <a:bodyPr/>
          <a:lstStyle/>
          <a:p>
            <a:r>
              <a:rPr lang="en-GB" sz="3600" b="1" dirty="0">
                <a:solidFill>
                  <a:srgbClr val="F27861"/>
                </a:solidFill>
              </a:rPr>
              <a:t>THE CONCEPTUAL FRAMEWORK</a:t>
            </a:r>
          </a:p>
        </p:txBody>
      </p:sp>
    </p:spTree>
    <p:extLst>
      <p:ext uri="{BB962C8B-B14F-4D97-AF65-F5344CB8AC3E}">
        <p14:creationId xmlns:p14="http://schemas.microsoft.com/office/powerpoint/2010/main" val="70923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Diagram group"/>
          <p:cNvGrpSpPr/>
          <p:nvPr/>
        </p:nvGrpSpPr>
        <p:grpSpPr>
          <a:xfrm>
            <a:off x="2021576" y="1910731"/>
            <a:ext cx="2524796" cy="1614010"/>
            <a:chOff x="0" y="0"/>
            <a:chExt cx="3476628" cy="1368000"/>
          </a:xfrm>
          <a:solidFill>
            <a:srgbClr val="0099CC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7" name="Right Arrow 6"/>
            <p:cNvSpPr/>
            <p:nvPr/>
          </p:nvSpPr>
          <p:spPr>
            <a:xfrm>
              <a:off x="0" y="0"/>
              <a:ext cx="3476628" cy="1368000"/>
            </a:xfrm>
            <a:prstGeom prst="rightArrow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8" name="TextBox 7"/>
          <p:cNvSpPr txBox="1"/>
          <p:nvPr/>
        </p:nvSpPr>
        <p:spPr>
          <a:xfrm>
            <a:off x="2123728" y="2379549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Population/school surveys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8024" y="2044005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Extent of drug use </a:t>
            </a:r>
            <a:r>
              <a:rPr lang="en-US" sz="2000" dirty="0"/>
              <a:t>(prevalence and incidence in the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general population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youth population)</a:t>
            </a:r>
          </a:p>
        </p:txBody>
      </p:sp>
      <p:grpSp>
        <p:nvGrpSpPr>
          <p:cNvPr id="11" name="Diagram group"/>
          <p:cNvGrpSpPr/>
          <p:nvPr/>
        </p:nvGrpSpPr>
        <p:grpSpPr>
          <a:xfrm>
            <a:off x="2047204" y="3507165"/>
            <a:ext cx="2524796" cy="1692004"/>
            <a:chOff x="0" y="0"/>
            <a:chExt cx="3476628" cy="1368000"/>
          </a:xfrm>
          <a:scene3d>
            <a:camera prst="orthographicFront">
              <a:rot lat="0" lon="300000" rev="0"/>
            </a:camera>
            <a:lightRig rig="threePt" dir="t"/>
          </a:scene3d>
        </p:grpSpPr>
        <p:sp>
          <p:nvSpPr>
            <p:cNvPr id="12" name="Right Arrow 11"/>
            <p:cNvSpPr/>
            <p:nvPr/>
          </p:nvSpPr>
          <p:spPr>
            <a:xfrm>
              <a:off x="0" y="0"/>
              <a:ext cx="3476628" cy="13680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sp3d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3" name="TextBox 12"/>
          <p:cNvSpPr txBox="1"/>
          <p:nvPr/>
        </p:nvSpPr>
        <p:spPr>
          <a:xfrm>
            <a:off x="2123728" y="3920846"/>
            <a:ext cx="2232248" cy="923330"/>
          </a:xfrm>
          <a:prstGeom prst="rect">
            <a:avLst/>
          </a:prstGeom>
          <a:noFill/>
          <a:effectLst>
            <a:innerShdw blurRad="63500" dist="50800" dir="10800000">
              <a:schemeClr val="bg1">
                <a:alpha val="50000"/>
              </a:scheme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Focused Assessments / indirect estimation methods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88024" y="3645024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High risk drug use</a:t>
            </a:r>
          </a:p>
          <a:p>
            <a:r>
              <a:rPr lang="en-US" sz="2000" dirty="0"/>
              <a:t>(e.g. more regular drug users, those injecting drugs, those with drug use disorders)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95736" y="5267438"/>
            <a:ext cx="1829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Registers administrative data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8024" y="5187929"/>
            <a:ext cx="42119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Treatment demand</a:t>
            </a:r>
          </a:p>
          <a:p>
            <a:r>
              <a:rPr lang="en-US" sz="2400" b="1" dirty="0"/>
              <a:t>Drug related morbidity</a:t>
            </a:r>
            <a:r>
              <a:rPr lang="en-US" sz="2400" dirty="0"/>
              <a:t> </a:t>
            </a:r>
            <a:r>
              <a:rPr lang="en-US" sz="2000" dirty="0"/>
              <a:t>(HIV, HCV, TB, mental health,  etc.)</a:t>
            </a:r>
          </a:p>
          <a:p>
            <a:r>
              <a:rPr lang="en-US" sz="2400" b="1" dirty="0"/>
              <a:t>Drug related mortality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057375" y="682476"/>
            <a:ext cx="7086625" cy="731168"/>
          </a:xfrm>
        </p:spPr>
        <p:txBody>
          <a:bodyPr/>
          <a:lstStyle/>
          <a:p>
            <a:pPr algn="r"/>
            <a:r>
              <a:rPr lang="en-US" sz="3200" b="1" dirty="0">
                <a:solidFill>
                  <a:srgbClr val="F27861"/>
                </a:solidFill>
              </a:rPr>
              <a:t>Key epidemiological indicators of drug use </a:t>
            </a:r>
            <a:r>
              <a:rPr lang="en-US" sz="3200" b="1" i="1" dirty="0">
                <a:solidFill>
                  <a:srgbClr val="F6A392"/>
                </a:solidFill>
              </a:rPr>
              <a:t>– Lisbon consensus, CND 2000</a:t>
            </a:r>
          </a:p>
        </p:txBody>
      </p:sp>
      <p:grpSp>
        <p:nvGrpSpPr>
          <p:cNvPr id="19" name="Diagram group">
            <a:extLst>
              <a:ext uri="{FF2B5EF4-FFF2-40B4-BE49-F238E27FC236}">
                <a16:creationId xmlns:a16="http://schemas.microsoft.com/office/drawing/2014/main" id="{D884A05D-D512-4090-85F7-829A83846588}"/>
              </a:ext>
            </a:extLst>
          </p:cNvPr>
          <p:cNvGrpSpPr/>
          <p:nvPr/>
        </p:nvGrpSpPr>
        <p:grpSpPr>
          <a:xfrm>
            <a:off x="2057375" y="5191381"/>
            <a:ext cx="2524796" cy="1692004"/>
            <a:chOff x="0" y="0"/>
            <a:chExt cx="3476628" cy="1368000"/>
          </a:xfrm>
          <a:solidFill>
            <a:srgbClr val="F27861"/>
          </a:solidFill>
          <a:scene3d>
            <a:camera prst="orthographicFront">
              <a:rot lat="0" lon="300000" rev="0"/>
            </a:camera>
            <a:lightRig rig="threePt" dir="t"/>
          </a:scene3d>
        </p:grpSpPr>
        <p:sp>
          <p:nvSpPr>
            <p:cNvPr id="20" name="Right Arrow 11">
              <a:extLst>
                <a:ext uri="{FF2B5EF4-FFF2-40B4-BE49-F238E27FC236}">
                  <a16:creationId xmlns:a16="http://schemas.microsoft.com/office/drawing/2014/main" id="{BCEF66D8-B850-445D-B0B9-CCEDABEA42F0}"/>
                </a:ext>
              </a:extLst>
            </p:cNvPr>
            <p:cNvSpPr/>
            <p:nvPr/>
          </p:nvSpPr>
          <p:spPr>
            <a:xfrm>
              <a:off x="0" y="0"/>
              <a:ext cx="3476628" cy="1368000"/>
            </a:xfrm>
            <a:prstGeom prst="rightArrow">
              <a:avLst/>
            </a:prstGeom>
            <a:grpFill/>
            <a:ln>
              <a:solidFill>
                <a:srgbClr val="92D050"/>
              </a:solidFill>
            </a:ln>
            <a:sp3d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831637E-05AC-4785-ABBD-D1D508723FD1}"/>
              </a:ext>
            </a:extLst>
          </p:cNvPr>
          <p:cNvSpPr txBox="1"/>
          <p:nvPr/>
        </p:nvSpPr>
        <p:spPr>
          <a:xfrm>
            <a:off x="2123728" y="5714217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Registers administrative data</a:t>
            </a:r>
          </a:p>
        </p:txBody>
      </p:sp>
    </p:spTree>
    <p:extLst>
      <p:ext uri="{BB962C8B-B14F-4D97-AF65-F5344CB8AC3E}">
        <p14:creationId xmlns:p14="http://schemas.microsoft.com/office/powerpoint/2010/main" val="463939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72720F-6FB2-41F2-9E0F-4D72AF71DB4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5313016" y="3485819"/>
            <a:ext cx="3672409" cy="31813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CE13AF-58CF-4531-A4C2-BC6BADC9937D}"/>
              </a:ext>
            </a:extLst>
          </p:cNvPr>
          <p:cNvSpPr/>
          <p:nvPr/>
        </p:nvSpPr>
        <p:spPr>
          <a:xfrm>
            <a:off x="5741854" y="3091438"/>
            <a:ext cx="3006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Prevalence of drug use and drug use disorders, 2006–2018</a:t>
            </a:r>
            <a:endParaRPr lang="en-GB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D60287-069F-482D-B042-6E360CB99A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67" t="5514"/>
          <a:stretch/>
        </p:blipFill>
        <p:spPr>
          <a:xfrm>
            <a:off x="1470444" y="3581848"/>
            <a:ext cx="3718836" cy="30907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6AA7DA7-EB6A-44CB-98A7-37787A72C5D6}"/>
              </a:ext>
            </a:extLst>
          </p:cNvPr>
          <p:cNvSpPr/>
          <p:nvPr/>
        </p:nvSpPr>
        <p:spPr>
          <a:xfrm>
            <a:off x="1729964" y="3091438"/>
            <a:ext cx="3870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Number of people who use drugs and people with drug use disorders, 2006–2018 </a:t>
            </a:r>
            <a:endParaRPr lang="en-GB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64E795-BAC8-4D87-99BF-FF6088EF8062}"/>
              </a:ext>
            </a:extLst>
          </p:cNvPr>
          <p:cNvSpPr/>
          <p:nvPr/>
        </p:nvSpPr>
        <p:spPr>
          <a:xfrm>
            <a:off x="3152778" y="878311"/>
            <a:ext cx="58326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27861"/>
                </a:solidFill>
              </a:rPr>
              <a:t>Number of drug users on the rise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90428-DF43-4790-A683-0A909E1B2267}"/>
              </a:ext>
            </a:extLst>
          </p:cNvPr>
          <p:cNvSpPr txBox="1"/>
          <p:nvPr/>
        </p:nvSpPr>
        <p:spPr>
          <a:xfrm>
            <a:off x="1907704" y="1635104"/>
            <a:ext cx="6969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2018</a:t>
            </a:r>
          </a:p>
          <a:p>
            <a:pPr algn="r"/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269 million people used drugs in the past year or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5.4%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of 15-64</a:t>
            </a:r>
            <a:endParaRPr lang="en-US" sz="900" dirty="0">
              <a:solidFill>
                <a:schemeClr val="accent5">
                  <a:lumMod val="75000"/>
                </a:schemeClr>
              </a:solidFill>
            </a:endParaRPr>
          </a:p>
          <a:p>
            <a:pPr algn="r"/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35 million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people with drug use disorders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or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0.7%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of 15-64</a:t>
            </a:r>
            <a:endParaRPr lang="en-GB" sz="2000" dirty="0">
              <a:solidFill>
                <a:schemeClr val="accent5">
                  <a:lumMod val="75000"/>
                </a:schemeClr>
              </a:solidFill>
            </a:endParaRPr>
          </a:p>
          <a:p>
            <a:pPr algn="r"/>
            <a:endParaRPr lang="en-GB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21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2016AA-508E-4D0D-AA83-7CEBA0895F4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l="624" t="2854" r="980" b="3123"/>
          <a:stretch/>
        </p:blipFill>
        <p:spPr>
          <a:xfrm>
            <a:off x="2573780" y="1972845"/>
            <a:ext cx="6486192" cy="48045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E1F8D2-856D-4ACB-A0D0-2D2F143F5525}"/>
              </a:ext>
            </a:extLst>
          </p:cNvPr>
          <p:cNvSpPr/>
          <p:nvPr/>
        </p:nvSpPr>
        <p:spPr>
          <a:xfrm>
            <a:off x="2483768" y="895627"/>
            <a:ext cx="64861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27861"/>
                </a:solidFill>
              </a:rPr>
              <a:t>Estimates of global numbers of people using drugs 2018</a:t>
            </a:r>
            <a:endParaRPr lang="en-GB" sz="3200" b="1" dirty="0">
              <a:solidFill>
                <a:srgbClr val="F278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9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8C537-1936-45B8-BE68-5D948F465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284984"/>
            <a:ext cx="2952328" cy="936104"/>
          </a:xfrm>
        </p:spPr>
        <p:txBody>
          <a:bodyPr>
            <a:noAutofit/>
          </a:bodyPr>
          <a:lstStyle/>
          <a:p>
            <a:pPr algn="r"/>
            <a:r>
              <a:rPr lang="en-US" sz="3200" b="1" dirty="0">
                <a:solidFill>
                  <a:srgbClr val="F27861"/>
                </a:solidFill>
              </a:rPr>
              <a:t>Cannabis use higher in youth</a:t>
            </a:r>
            <a:endParaRPr lang="en-GB" sz="3200" b="1" dirty="0">
              <a:solidFill>
                <a:srgbClr val="F2786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68E982-12D9-44AC-B654-7769B7EA7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24C8EB-1A7C-4075-9502-864A1B6D6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812838"/>
            <a:ext cx="5261549" cy="60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0585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wdr2019">
      <a:dk1>
        <a:sysClr val="windowText" lastClr="000000"/>
      </a:dk1>
      <a:lt1>
        <a:srgbClr val="FFFFFF"/>
      </a:lt1>
      <a:dk2>
        <a:srgbClr val="C9B159"/>
      </a:dk2>
      <a:lt2>
        <a:srgbClr val="F0826B"/>
      </a:lt2>
      <a:accent1>
        <a:srgbClr val="826E77"/>
      </a:accent1>
      <a:accent2>
        <a:srgbClr val="587D93"/>
      </a:accent2>
      <a:accent3>
        <a:srgbClr val="00524D"/>
      </a:accent3>
      <a:accent4>
        <a:srgbClr val="D9C675"/>
      </a:accent4>
      <a:accent5>
        <a:srgbClr val="EDA990"/>
      </a:accent5>
      <a:accent6>
        <a:srgbClr val="A78B9A"/>
      </a:accent6>
      <a:hlink>
        <a:srgbClr val="8599AD"/>
      </a:hlink>
      <a:folHlink>
        <a:srgbClr val="328D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Custom Design">
  <a:themeElements>
    <a:clrScheme name="wdr2019">
      <a:dk1>
        <a:sysClr val="windowText" lastClr="000000"/>
      </a:dk1>
      <a:lt1>
        <a:srgbClr val="FFFFFF"/>
      </a:lt1>
      <a:dk2>
        <a:srgbClr val="C9B159"/>
      </a:dk2>
      <a:lt2>
        <a:srgbClr val="F0826B"/>
      </a:lt2>
      <a:accent1>
        <a:srgbClr val="826E77"/>
      </a:accent1>
      <a:accent2>
        <a:srgbClr val="587D93"/>
      </a:accent2>
      <a:accent3>
        <a:srgbClr val="00524D"/>
      </a:accent3>
      <a:accent4>
        <a:srgbClr val="D9C675"/>
      </a:accent4>
      <a:accent5>
        <a:srgbClr val="EDA990"/>
      </a:accent5>
      <a:accent6>
        <a:srgbClr val="A78B9A"/>
      </a:accent6>
      <a:hlink>
        <a:srgbClr val="8599AD"/>
      </a:hlink>
      <a:folHlink>
        <a:srgbClr val="328D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DR_Presentation_Template">
  <a:themeElements>
    <a:clrScheme name="wdr2019">
      <a:dk1>
        <a:sysClr val="windowText" lastClr="000000"/>
      </a:dk1>
      <a:lt1>
        <a:srgbClr val="FFFFFF"/>
      </a:lt1>
      <a:dk2>
        <a:srgbClr val="C9B159"/>
      </a:dk2>
      <a:lt2>
        <a:srgbClr val="F0826B"/>
      </a:lt2>
      <a:accent1>
        <a:srgbClr val="826E77"/>
      </a:accent1>
      <a:accent2>
        <a:srgbClr val="587D93"/>
      </a:accent2>
      <a:accent3>
        <a:srgbClr val="00524D"/>
      </a:accent3>
      <a:accent4>
        <a:srgbClr val="D9C675"/>
      </a:accent4>
      <a:accent5>
        <a:srgbClr val="EDA990"/>
      </a:accent5>
      <a:accent6>
        <a:srgbClr val="A78B9A"/>
      </a:accent6>
      <a:hlink>
        <a:srgbClr val="8599AD"/>
      </a:hlink>
      <a:folHlink>
        <a:srgbClr val="328D77"/>
      </a:folHlink>
    </a:clrScheme>
    <a:fontScheme name="WDR 2017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WDR2019">
      <a:dk1>
        <a:sysClr val="windowText" lastClr="000000"/>
      </a:dk1>
      <a:lt1>
        <a:srgbClr val="FFFFFF"/>
      </a:lt1>
      <a:dk2>
        <a:srgbClr val="C9B159"/>
      </a:dk2>
      <a:lt2>
        <a:srgbClr val="F0826B"/>
      </a:lt2>
      <a:accent1>
        <a:srgbClr val="826E77"/>
      </a:accent1>
      <a:accent2>
        <a:srgbClr val="587D93"/>
      </a:accent2>
      <a:accent3>
        <a:srgbClr val="00524D"/>
      </a:accent3>
      <a:accent4>
        <a:srgbClr val="D9C675"/>
      </a:accent4>
      <a:accent5>
        <a:srgbClr val="EDA990"/>
      </a:accent5>
      <a:accent6>
        <a:srgbClr val="A78B9A"/>
      </a:accent6>
      <a:hlink>
        <a:srgbClr val="8599AD"/>
      </a:hlink>
      <a:folHlink>
        <a:srgbClr val="328D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wdr2019">
      <a:dk1>
        <a:sysClr val="windowText" lastClr="000000"/>
      </a:dk1>
      <a:lt1>
        <a:srgbClr val="FFFFFF"/>
      </a:lt1>
      <a:dk2>
        <a:srgbClr val="C9B159"/>
      </a:dk2>
      <a:lt2>
        <a:srgbClr val="F0826B"/>
      </a:lt2>
      <a:accent1>
        <a:srgbClr val="826E77"/>
      </a:accent1>
      <a:accent2>
        <a:srgbClr val="587D93"/>
      </a:accent2>
      <a:accent3>
        <a:srgbClr val="00524D"/>
      </a:accent3>
      <a:accent4>
        <a:srgbClr val="D9C675"/>
      </a:accent4>
      <a:accent5>
        <a:srgbClr val="EDA990"/>
      </a:accent5>
      <a:accent6>
        <a:srgbClr val="A78B9A"/>
      </a:accent6>
      <a:hlink>
        <a:srgbClr val="8599AD"/>
      </a:hlink>
      <a:folHlink>
        <a:srgbClr val="328D77"/>
      </a:folHlink>
    </a:clrScheme>
    <a:fontScheme name="WDR 2017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Design">
  <a:themeElements>
    <a:clrScheme name="World Drug Report 2017">
      <a:dk1>
        <a:sysClr val="windowText" lastClr="000000"/>
      </a:dk1>
      <a:lt1>
        <a:srgbClr val="000000"/>
      </a:lt1>
      <a:dk2>
        <a:srgbClr val="F8EC1A"/>
      </a:dk2>
      <a:lt2>
        <a:srgbClr val="C31924"/>
      </a:lt2>
      <a:accent1>
        <a:srgbClr val="BCD233"/>
      </a:accent1>
      <a:accent2>
        <a:srgbClr val="0BA1E2"/>
      </a:accent2>
      <a:accent3>
        <a:srgbClr val="C60086"/>
      </a:accent3>
      <a:accent4>
        <a:srgbClr val="FCF552"/>
      </a:accent4>
      <a:accent5>
        <a:srgbClr val="CA4D3A"/>
      </a:accent5>
      <a:accent6>
        <a:srgbClr val="CEDE7C"/>
      </a:accent6>
      <a:hlink>
        <a:srgbClr val="7EBEED"/>
      </a:hlink>
      <a:folHlink>
        <a:srgbClr val="CC4799"/>
      </a:folHlink>
    </a:clrScheme>
    <a:fontScheme name="WDR 2017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Custom Design">
  <a:themeElements>
    <a:clrScheme name="WDR2019">
      <a:dk1>
        <a:sysClr val="windowText" lastClr="000000"/>
      </a:dk1>
      <a:lt1>
        <a:srgbClr val="FFFFFF"/>
      </a:lt1>
      <a:dk2>
        <a:srgbClr val="C9B159"/>
      </a:dk2>
      <a:lt2>
        <a:srgbClr val="F0826B"/>
      </a:lt2>
      <a:accent1>
        <a:srgbClr val="826E77"/>
      </a:accent1>
      <a:accent2>
        <a:srgbClr val="587D93"/>
      </a:accent2>
      <a:accent3>
        <a:srgbClr val="00524D"/>
      </a:accent3>
      <a:accent4>
        <a:srgbClr val="D9C675"/>
      </a:accent4>
      <a:accent5>
        <a:srgbClr val="EDA990"/>
      </a:accent5>
      <a:accent6>
        <a:srgbClr val="A78B9A"/>
      </a:accent6>
      <a:hlink>
        <a:srgbClr val="8599AD"/>
      </a:hlink>
      <a:folHlink>
        <a:srgbClr val="328D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Custom Design">
  <a:themeElements>
    <a:clrScheme name="wdr2019">
      <a:dk1>
        <a:sysClr val="windowText" lastClr="000000"/>
      </a:dk1>
      <a:lt1>
        <a:srgbClr val="FFFFFF"/>
      </a:lt1>
      <a:dk2>
        <a:srgbClr val="C9B159"/>
      </a:dk2>
      <a:lt2>
        <a:srgbClr val="F0826B"/>
      </a:lt2>
      <a:accent1>
        <a:srgbClr val="826E77"/>
      </a:accent1>
      <a:accent2>
        <a:srgbClr val="587D93"/>
      </a:accent2>
      <a:accent3>
        <a:srgbClr val="00524D"/>
      </a:accent3>
      <a:accent4>
        <a:srgbClr val="D9C675"/>
      </a:accent4>
      <a:accent5>
        <a:srgbClr val="EDA990"/>
      </a:accent5>
      <a:accent6>
        <a:srgbClr val="A78B9A"/>
      </a:accent6>
      <a:hlink>
        <a:srgbClr val="8599AD"/>
      </a:hlink>
      <a:folHlink>
        <a:srgbClr val="328D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14218</TotalTime>
  <Words>689</Words>
  <Application>Microsoft Office PowerPoint</Application>
  <PresentationFormat>On-screen Show (4:3)</PresentationFormat>
  <Paragraphs>135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 Unicode MS</vt:lpstr>
      <vt:lpstr>Arial</vt:lpstr>
      <vt:lpstr>Calibri</vt:lpstr>
      <vt:lpstr>Calibri Light</vt:lpstr>
      <vt:lpstr>Wingdings</vt:lpstr>
      <vt:lpstr>1_Custom Design</vt:lpstr>
      <vt:lpstr>6_Custom Design</vt:lpstr>
      <vt:lpstr>WDR_Presentation_Template</vt:lpstr>
      <vt:lpstr>3_Custom Design</vt:lpstr>
      <vt:lpstr>2_Custom Design</vt:lpstr>
      <vt:lpstr>Custom Design</vt:lpstr>
      <vt:lpstr>9_Custom Design</vt:lpstr>
      <vt:lpstr>4_Custom Design</vt:lpstr>
      <vt:lpstr>PowerPoint Presentation</vt:lpstr>
      <vt:lpstr>Why drug use epidemiology?</vt:lpstr>
      <vt:lpstr>Why drug use epidemiology?</vt:lpstr>
      <vt:lpstr>Monitoring the SDGs – Goal 3</vt:lpstr>
      <vt:lpstr>PowerPoint Presentation</vt:lpstr>
      <vt:lpstr>Key epidemiological indicators of drug use – Lisbon consensus, CND 2000</vt:lpstr>
      <vt:lpstr>PowerPoint Presentation</vt:lpstr>
      <vt:lpstr>PowerPoint Presentation</vt:lpstr>
      <vt:lpstr>Cannabis use higher in youth</vt:lpstr>
      <vt:lpstr>PowerPoint Presentation</vt:lpstr>
      <vt:lpstr>PowerPoint Presentation</vt:lpstr>
      <vt:lpstr>Increase in cannabis use disorders in people in drug treatment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Me</dc:creator>
  <cp:lastModifiedBy>Chloe Carpentier</cp:lastModifiedBy>
  <cp:revision>452</cp:revision>
  <cp:lastPrinted>2020-07-15T11:46:46Z</cp:lastPrinted>
  <dcterms:created xsi:type="dcterms:W3CDTF">2015-06-17T16:12:08Z</dcterms:created>
  <dcterms:modified xsi:type="dcterms:W3CDTF">2020-10-20T11:13:41Z</dcterms:modified>
</cp:coreProperties>
</file>