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7" r:id="rId3"/>
    <p:sldId id="309" r:id="rId4"/>
    <p:sldId id="376" r:id="rId5"/>
    <p:sldId id="310" r:id="rId6"/>
    <p:sldId id="304" r:id="rId7"/>
    <p:sldId id="371" r:id="rId8"/>
    <p:sldId id="311" r:id="rId9"/>
    <p:sldId id="369" r:id="rId10"/>
    <p:sldId id="293" r:id="rId11"/>
    <p:sldId id="303" r:id="rId12"/>
    <p:sldId id="370" r:id="rId13"/>
    <p:sldId id="367" r:id="rId14"/>
    <p:sldId id="343" r:id="rId15"/>
    <p:sldId id="300" r:id="rId16"/>
    <p:sldId id="366" r:id="rId17"/>
    <p:sldId id="377" r:id="rId18"/>
    <p:sldId id="290"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24"/>
    <p:restoredTop sz="78695"/>
  </p:normalViewPr>
  <p:slideViewPr>
    <p:cSldViewPr snapToGrid="0" snapToObjects="1">
      <p:cViewPr varScale="1">
        <p:scale>
          <a:sx n="50" d="100"/>
          <a:sy n="50" d="100"/>
        </p:scale>
        <p:origin x="192" y="1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3E6908-D8AE-9C41-B063-4B21C3548E92}" type="doc">
      <dgm:prSet loTypeId="urn:microsoft.com/office/officeart/2005/8/layout/gear1" loCatId="" qsTypeId="urn:microsoft.com/office/officeart/2005/8/quickstyle/simple1" qsCatId="simple" csTypeId="urn:microsoft.com/office/officeart/2005/8/colors/accent1_2" csCatId="accent1" phldr="1"/>
      <dgm:spPr/>
    </dgm:pt>
    <dgm:pt modelId="{E3BFE814-408F-DA4D-BBE4-6FE88614F6E1}">
      <dgm:prSet phldrT="[Text]"/>
      <dgm:spPr/>
      <dgm:t>
        <a:bodyPr/>
        <a:lstStyle/>
        <a:p>
          <a:r>
            <a:rPr lang="en-GB"/>
            <a:t>Practice</a:t>
          </a:r>
        </a:p>
      </dgm:t>
    </dgm:pt>
    <dgm:pt modelId="{53C3DD78-581F-684C-87CE-8F8F7EC90666}" type="parTrans" cxnId="{74254CC4-18FE-794E-898C-451011399A51}">
      <dgm:prSet/>
      <dgm:spPr/>
      <dgm:t>
        <a:bodyPr/>
        <a:lstStyle/>
        <a:p>
          <a:endParaRPr lang="en-GB"/>
        </a:p>
      </dgm:t>
    </dgm:pt>
    <dgm:pt modelId="{538EDF7B-7281-8245-A9CC-948D22A05B7B}" type="sibTrans" cxnId="{74254CC4-18FE-794E-898C-451011399A51}">
      <dgm:prSet/>
      <dgm:spPr/>
      <dgm:t>
        <a:bodyPr/>
        <a:lstStyle/>
        <a:p>
          <a:endParaRPr lang="en-GB"/>
        </a:p>
      </dgm:t>
    </dgm:pt>
    <dgm:pt modelId="{88D7B05F-65F6-3748-BC05-3D23CB298502}">
      <dgm:prSet phldrT="[Text]"/>
      <dgm:spPr/>
      <dgm:t>
        <a:bodyPr/>
        <a:lstStyle/>
        <a:p>
          <a:r>
            <a:rPr lang="en-GB"/>
            <a:t>Policy</a:t>
          </a:r>
        </a:p>
      </dgm:t>
    </dgm:pt>
    <dgm:pt modelId="{73AF2C30-CD46-4E4A-824D-A06B5C59724A}" type="parTrans" cxnId="{E64A893F-95C1-AF42-AC2D-7A3E14A42F7D}">
      <dgm:prSet/>
      <dgm:spPr/>
      <dgm:t>
        <a:bodyPr/>
        <a:lstStyle/>
        <a:p>
          <a:endParaRPr lang="en-GB"/>
        </a:p>
      </dgm:t>
    </dgm:pt>
    <dgm:pt modelId="{3075EE4A-1EE6-C347-B906-F650B0AD86E1}" type="sibTrans" cxnId="{E64A893F-95C1-AF42-AC2D-7A3E14A42F7D}">
      <dgm:prSet/>
      <dgm:spPr/>
      <dgm:t>
        <a:bodyPr/>
        <a:lstStyle/>
        <a:p>
          <a:endParaRPr lang="en-GB"/>
        </a:p>
      </dgm:t>
    </dgm:pt>
    <dgm:pt modelId="{5FE67F2E-660F-F343-A055-CB71F02FBCBF}">
      <dgm:prSet phldrT="[Text]"/>
      <dgm:spPr/>
      <dgm:t>
        <a:bodyPr/>
        <a:lstStyle/>
        <a:p>
          <a:r>
            <a:rPr lang="en-GB"/>
            <a:t>Research</a:t>
          </a:r>
        </a:p>
      </dgm:t>
    </dgm:pt>
    <dgm:pt modelId="{B872ED68-F07B-D244-A6B5-03C029327671}" type="parTrans" cxnId="{6C962350-4A6F-D141-AFF7-93729CB2DE75}">
      <dgm:prSet/>
      <dgm:spPr/>
      <dgm:t>
        <a:bodyPr/>
        <a:lstStyle/>
        <a:p>
          <a:endParaRPr lang="en-GB"/>
        </a:p>
      </dgm:t>
    </dgm:pt>
    <dgm:pt modelId="{D51059A2-B990-DA4B-A7C9-D8F904C6001A}" type="sibTrans" cxnId="{6C962350-4A6F-D141-AFF7-93729CB2DE75}">
      <dgm:prSet/>
      <dgm:spPr/>
      <dgm:t>
        <a:bodyPr/>
        <a:lstStyle/>
        <a:p>
          <a:endParaRPr lang="en-GB"/>
        </a:p>
      </dgm:t>
    </dgm:pt>
    <dgm:pt modelId="{D9FC3683-9172-314A-B624-79A0E9F08223}" type="pres">
      <dgm:prSet presAssocID="{513E6908-D8AE-9C41-B063-4B21C3548E92}" presName="composite" presStyleCnt="0">
        <dgm:presLayoutVars>
          <dgm:chMax val="3"/>
          <dgm:animLvl val="lvl"/>
          <dgm:resizeHandles val="exact"/>
        </dgm:presLayoutVars>
      </dgm:prSet>
      <dgm:spPr/>
    </dgm:pt>
    <dgm:pt modelId="{FE566262-4317-514E-A91B-A3A9E1AF2B83}" type="pres">
      <dgm:prSet presAssocID="{E3BFE814-408F-DA4D-BBE4-6FE88614F6E1}" presName="gear1" presStyleLbl="node1" presStyleIdx="0" presStyleCnt="3">
        <dgm:presLayoutVars>
          <dgm:chMax val="1"/>
          <dgm:bulletEnabled val="1"/>
        </dgm:presLayoutVars>
      </dgm:prSet>
      <dgm:spPr/>
    </dgm:pt>
    <dgm:pt modelId="{B7652846-E063-3D4E-B431-233F0BCAF046}" type="pres">
      <dgm:prSet presAssocID="{E3BFE814-408F-DA4D-BBE4-6FE88614F6E1}" presName="gear1srcNode" presStyleLbl="node1" presStyleIdx="0" presStyleCnt="3"/>
      <dgm:spPr/>
    </dgm:pt>
    <dgm:pt modelId="{53F7F16E-AFCA-524D-9A3D-6647AED1FAF8}" type="pres">
      <dgm:prSet presAssocID="{E3BFE814-408F-DA4D-BBE4-6FE88614F6E1}" presName="gear1dstNode" presStyleLbl="node1" presStyleIdx="0" presStyleCnt="3"/>
      <dgm:spPr/>
    </dgm:pt>
    <dgm:pt modelId="{FE51D47C-4C47-364C-8687-F7A0A11044FC}" type="pres">
      <dgm:prSet presAssocID="{88D7B05F-65F6-3748-BC05-3D23CB298502}" presName="gear2" presStyleLbl="node1" presStyleIdx="1" presStyleCnt="3">
        <dgm:presLayoutVars>
          <dgm:chMax val="1"/>
          <dgm:bulletEnabled val="1"/>
        </dgm:presLayoutVars>
      </dgm:prSet>
      <dgm:spPr/>
    </dgm:pt>
    <dgm:pt modelId="{DC9333CF-1104-2A41-A6C0-D01CC8520346}" type="pres">
      <dgm:prSet presAssocID="{88D7B05F-65F6-3748-BC05-3D23CB298502}" presName="gear2srcNode" presStyleLbl="node1" presStyleIdx="1" presStyleCnt="3"/>
      <dgm:spPr/>
    </dgm:pt>
    <dgm:pt modelId="{E8B899E1-AB79-F243-B3DF-2F6116A82902}" type="pres">
      <dgm:prSet presAssocID="{88D7B05F-65F6-3748-BC05-3D23CB298502}" presName="gear2dstNode" presStyleLbl="node1" presStyleIdx="1" presStyleCnt="3"/>
      <dgm:spPr/>
    </dgm:pt>
    <dgm:pt modelId="{840B279E-28C3-BB41-B819-E67228F10419}" type="pres">
      <dgm:prSet presAssocID="{5FE67F2E-660F-F343-A055-CB71F02FBCBF}" presName="gear3" presStyleLbl="node1" presStyleIdx="2" presStyleCnt="3"/>
      <dgm:spPr/>
    </dgm:pt>
    <dgm:pt modelId="{A781DD65-4A3B-5749-B160-27560309A789}" type="pres">
      <dgm:prSet presAssocID="{5FE67F2E-660F-F343-A055-CB71F02FBCBF}" presName="gear3tx" presStyleLbl="node1" presStyleIdx="2" presStyleCnt="3">
        <dgm:presLayoutVars>
          <dgm:chMax val="1"/>
          <dgm:bulletEnabled val="1"/>
        </dgm:presLayoutVars>
      </dgm:prSet>
      <dgm:spPr/>
    </dgm:pt>
    <dgm:pt modelId="{44165732-2B1B-7844-9A23-9621287F9346}" type="pres">
      <dgm:prSet presAssocID="{5FE67F2E-660F-F343-A055-CB71F02FBCBF}" presName="gear3srcNode" presStyleLbl="node1" presStyleIdx="2" presStyleCnt="3"/>
      <dgm:spPr/>
    </dgm:pt>
    <dgm:pt modelId="{BF6D1AAB-01B7-5C41-A28C-18C5E25B3DF2}" type="pres">
      <dgm:prSet presAssocID="{5FE67F2E-660F-F343-A055-CB71F02FBCBF}" presName="gear3dstNode" presStyleLbl="node1" presStyleIdx="2" presStyleCnt="3"/>
      <dgm:spPr/>
    </dgm:pt>
    <dgm:pt modelId="{4340D764-9E14-1449-B357-BB1F044F8A50}" type="pres">
      <dgm:prSet presAssocID="{538EDF7B-7281-8245-A9CC-948D22A05B7B}" presName="connector1" presStyleLbl="sibTrans2D1" presStyleIdx="0" presStyleCnt="3"/>
      <dgm:spPr/>
    </dgm:pt>
    <dgm:pt modelId="{15D9255A-462B-5142-BB24-2D2BC1FEA287}" type="pres">
      <dgm:prSet presAssocID="{3075EE4A-1EE6-C347-B906-F650B0AD86E1}" presName="connector2" presStyleLbl="sibTrans2D1" presStyleIdx="1" presStyleCnt="3"/>
      <dgm:spPr/>
    </dgm:pt>
    <dgm:pt modelId="{318E0C79-28AA-EB43-A78F-503D311127B9}" type="pres">
      <dgm:prSet presAssocID="{D51059A2-B990-DA4B-A7C9-D8F904C6001A}" presName="connector3" presStyleLbl="sibTrans2D1" presStyleIdx="2" presStyleCnt="3"/>
      <dgm:spPr/>
    </dgm:pt>
  </dgm:ptLst>
  <dgm:cxnLst>
    <dgm:cxn modelId="{6488FA23-32FC-C544-A7A5-70F1BC157CD0}" type="presOf" srcId="{E3BFE814-408F-DA4D-BBE4-6FE88614F6E1}" destId="{B7652846-E063-3D4E-B431-233F0BCAF046}" srcOrd="1" destOrd="0" presId="urn:microsoft.com/office/officeart/2005/8/layout/gear1"/>
    <dgm:cxn modelId="{272CE833-599A-4F4B-B0AB-A0AA1C40CBFF}" type="presOf" srcId="{D51059A2-B990-DA4B-A7C9-D8F904C6001A}" destId="{318E0C79-28AA-EB43-A78F-503D311127B9}" srcOrd="0" destOrd="0" presId="urn:microsoft.com/office/officeart/2005/8/layout/gear1"/>
    <dgm:cxn modelId="{A78B2D3B-B216-A448-84F7-1CDE67BE589D}" type="presOf" srcId="{E3BFE814-408F-DA4D-BBE4-6FE88614F6E1}" destId="{FE566262-4317-514E-A91B-A3A9E1AF2B83}" srcOrd="0" destOrd="0" presId="urn:microsoft.com/office/officeart/2005/8/layout/gear1"/>
    <dgm:cxn modelId="{E9021B3E-F763-2549-8B9E-2AC163BDE81D}" type="presOf" srcId="{5FE67F2E-660F-F343-A055-CB71F02FBCBF}" destId="{44165732-2B1B-7844-9A23-9621287F9346}" srcOrd="2" destOrd="0" presId="urn:microsoft.com/office/officeart/2005/8/layout/gear1"/>
    <dgm:cxn modelId="{E64A893F-95C1-AF42-AC2D-7A3E14A42F7D}" srcId="{513E6908-D8AE-9C41-B063-4B21C3548E92}" destId="{88D7B05F-65F6-3748-BC05-3D23CB298502}" srcOrd="1" destOrd="0" parTransId="{73AF2C30-CD46-4E4A-824D-A06B5C59724A}" sibTransId="{3075EE4A-1EE6-C347-B906-F650B0AD86E1}"/>
    <dgm:cxn modelId="{6C962350-4A6F-D141-AFF7-93729CB2DE75}" srcId="{513E6908-D8AE-9C41-B063-4B21C3548E92}" destId="{5FE67F2E-660F-F343-A055-CB71F02FBCBF}" srcOrd="2" destOrd="0" parTransId="{B872ED68-F07B-D244-A6B5-03C029327671}" sibTransId="{D51059A2-B990-DA4B-A7C9-D8F904C6001A}"/>
    <dgm:cxn modelId="{45846E69-8878-F943-96B9-FEA9585CDF2B}" type="presOf" srcId="{538EDF7B-7281-8245-A9CC-948D22A05B7B}" destId="{4340D764-9E14-1449-B357-BB1F044F8A50}" srcOrd="0" destOrd="0" presId="urn:microsoft.com/office/officeart/2005/8/layout/gear1"/>
    <dgm:cxn modelId="{E1373171-12CF-7743-9E76-A83207B33FD2}" type="presOf" srcId="{88D7B05F-65F6-3748-BC05-3D23CB298502}" destId="{E8B899E1-AB79-F243-B3DF-2F6116A82902}" srcOrd="2" destOrd="0" presId="urn:microsoft.com/office/officeart/2005/8/layout/gear1"/>
    <dgm:cxn modelId="{391F8374-3B6A-F44D-9BDF-C2C5548E3BED}" type="presOf" srcId="{E3BFE814-408F-DA4D-BBE4-6FE88614F6E1}" destId="{53F7F16E-AFCA-524D-9A3D-6647AED1FAF8}" srcOrd="2" destOrd="0" presId="urn:microsoft.com/office/officeart/2005/8/layout/gear1"/>
    <dgm:cxn modelId="{25794F95-CDAB-B148-B0FA-4B76491272DF}" type="presOf" srcId="{88D7B05F-65F6-3748-BC05-3D23CB298502}" destId="{DC9333CF-1104-2A41-A6C0-D01CC8520346}" srcOrd="1" destOrd="0" presId="urn:microsoft.com/office/officeart/2005/8/layout/gear1"/>
    <dgm:cxn modelId="{39CB569E-1188-D543-BF67-3C76DED2B8FC}" type="presOf" srcId="{5FE67F2E-660F-F343-A055-CB71F02FBCBF}" destId="{A781DD65-4A3B-5749-B160-27560309A789}" srcOrd="1" destOrd="0" presId="urn:microsoft.com/office/officeart/2005/8/layout/gear1"/>
    <dgm:cxn modelId="{1821C59E-DACD-F142-B96D-F165EE6394F1}" type="presOf" srcId="{5FE67F2E-660F-F343-A055-CB71F02FBCBF}" destId="{840B279E-28C3-BB41-B819-E67228F10419}" srcOrd="0" destOrd="0" presId="urn:microsoft.com/office/officeart/2005/8/layout/gear1"/>
    <dgm:cxn modelId="{74254CC4-18FE-794E-898C-451011399A51}" srcId="{513E6908-D8AE-9C41-B063-4B21C3548E92}" destId="{E3BFE814-408F-DA4D-BBE4-6FE88614F6E1}" srcOrd="0" destOrd="0" parTransId="{53C3DD78-581F-684C-87CE-8F8F7EC90666}" sibTransId="{538EDF7B-7281-8245-A9CC-948D22A05B7B}"/>
    <dgm:cxn modelId="{0C945BC9-FD90-CA4A-A558-C4A977337EB0}" type="presOf" srcId="{3075EE4A-1EE6-C347-B906-F650B0AD86E1}" destId="{15D9255A-462B-5142-BB24-2D2BC1FEA287}" srcOrd="0" destOrd="0" presId="urn:microsoft.com/office/officeart/2005/8/layout/gear1"/>
    <dgm:cxn modelId="{2DD2C7CB-05F7-B84F-9FE4-A6919F78C795}" type="presOf" srcId="{88D7B05F-65F6-3748-BC05-3D23CB298502}" destId="{FE51D47C-4C47-364C-8687-F7A0A11044FC}" srcOrd="0" destOrd="0" presId="urn:microsoft.com/office/officeart/2005/8/layout/gear1"/>
    <dgm:cxn modelId="{3788FBCB-6C7C-5948-B9A9-041DC23229AF}" type="presOf" srcId="{513E6908-D8AE-9C41-B063-4B21C3548E92}" destId="{D9FC3683-9172-314A-B624-79A0E9F08223}" srcOrd="0" destOrd="0" presId="urn:microsoft.com/office/officeart/2005/8/layout/gear1"/>
    <dgm:cxn modelId="{B2C4BFDE-C57A-2941-9273-360E67F46027}" type="presOf" srcId="{5FE67F2E-660F-F343-A055-CB71F02FBCBF}" destId="{BF6D1AAB-01B7-5C41-A28C-18C5E25B3DF2}" srcOrd="3" destOrd="0" presId="urn:microsoft.com/office/officeart/2005/8/layout/gear1"/>
    <dgm:cxn modelId="{8E9BAFFB-4DB0-1E4F-AA2C-720BBBD99E30}" type="presParOf" srcId="{D9FC3683-9172-314A-B624-79A0E9F08223}" destId="{FE566262-4317-514E-A91B-A3A9E1AF2B83}" srcOrd="0" destOrd="0" presId="urn:microsoft.com/office/officeart/2005/8/layout/gear1"/>
    <dgm:cxn modelId="{70B9A5AA-87D4-784B-83D7-631A9460ECA9}" type="presParOf" srcId="{D9FC3683-9172-314A-B624-79A0E9F08223}" destId="{B7652846-E063-3D4E-B431-233F0BCAF046}" srcOrd="1" destOrd="0" presId="urn:microsoft.com/office/officeart/2005/8/layout/gear1"/>
    <dgm:cxn modelId="{FA19C8AC-CC4D-1B45-9D62-7EE745292D28}" type="presParOf" srcId="{D9FC3683-9172-314A-B624-79A0E9F08223}" destId="{53F7F16E-AFCA-524D-9A3D-6647AED1FAF8}" srcOrd="2" destOrd="0" presId="urn:microsoft.com/office/officeart/2005/8/layout/gear1"/>
    <dgm:cxn modelId="{295EDD48-A09F-EA42-A4F4-E9A4177152AC}" type="presParOf" srcId="{D9FC3683-9172-314A-B624-79A0E9F08223}" destId="{FE51D47C-4C47-364C-8687-F7A0A11044FC}" srcOrd="3" destOrd="0" presId="urn:microsoft.com/office/officeart/2005/8/layout/gear1"/>
    <dgm:cxn modelId="{B6DA7877-A178-8044-9C4B-FDAF0FB10DAB}" type="presParOf" srcId="{D9FC3683-9172-314A-B624-79A0E9F08223}" destId="{DC9333CF-1104-2A41-A6C0-D01CC8520346}" srcOrd="4" destOrd="0" presId="urn:microsoft.com/office/officeart/2005/8/layout/gear1"/>
    <dgm:cxn modelId="{4696B06A-8E24-4741-B262-734B6B5E5C6D}" type="presParOf" srcId="{D9FC3683-9172-314A-B624-79A0E9F08223}" destId="{E8B899E1-AB79-F243-B3DF-2F6116A82902}" srcOrd="5" destOrd="0" presId="urn:microsoft.com/office/officeart/2005/8/layout/gear1"/>
    <dgm:cxn modelId="{CE78B94C-7188-7A42-90CE-7390EB9FBE7C}" type="presParOf" srcId="{D9FC3683-9172-314A-B624-79A0E9F08223}" destId="{840B279E-28C3-BB41-B819-E67228F10419}" srcOrd="6" destOrd="0" presId="urn:microsoft.com/office/officeart/2005/8/layout/gear1"/>
    <dgm:cxn modelId="{99F684B3-D3EF-3749-9B81-A5B17C288201}" type="presParOf" srcId="{D9FC3683-9172-314A-B624-79A0E9F08223}" destId="{A781DD65-4A3B-5749-B160-27560309A789}" srcOrd="7" destOrd="0" presId="urn:microsoft.com/office/officeart/2005/8/layout/gear1"/>
    <dgm:cxn modelId="{1C41E48D-D9DD-BA42-B9D9-95DEDFA17343}" type="presParOf" srcId="{D9FC3683-9172-314A-B624-79A0E9F08223}" destId="{44165732-2B1B-7844-9A23-9621287F9346}" srcOrd="8" destOrd="0" presId="urn:microsoft.com/office/officeart/2005/8/layout/gear1"/>
    <dgm:cxn modelId="{20D7737D-C155-FB42-B63F-1680DF6BB40E}" type="presParOf" srcId="{D9FC3683-9172-314A-B624-79A0E9F08223}" destId="{BF6D1AAB-01B7-5C41-A28C-18C5E25B3DF2}" srcOrd="9" destOrd="0" presId="urn:microsoft.com/office/officeart/2005/8/layout/gear1"/>
    <dgm:cxn modelId="{54D739D5-B9E2-564D-A7D4-00CD1F12F902}" type="presParOf" srcId="{D9FC3683-9172-314A-B624-79A0E9F08223}" destId="{4340D764-9E14-1449-B357-BB1F044F8A50}" srcOrd="10" destOrd="0" presId="urn:microsoft.com/office/officeart/2005/8/layout/gear1"/>
    <dgm:cxn modelId="{84C32B2E-8815-7C49-9DA6-7EC8123FE16C}" type="presParOf" srcId="{D9FC3683-9172-314A-B624-79A0E9F08223}" destId="{15D9255A-462B-5142-BB24-2D2BC1FEA287}" srcOrd="11" destOrd="0" presId="urn:microsoft.com/office/officeart/2005/8/layout/gear1"/>
    <dgm:cxn modelId="{F57E1DF5-D325-ED41-8CCA-454CA806DB5F}" type="presParOf" srcId="{D9FC3683-9172-314A-B624-79A0E9F08223}" destId="{318E0C79-28AA-EB43-A78F-503D311127B9}"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6262-4317-514E-A91B-A3A9E1AF2B83}">
      <dsp:nvSpPr>
        <dsp:cNvPr id="0" name=""/>
        <dsp:cNvSpPr/>
      </dsp:nvSpPr>
      <dsp:spPr>
        <a:xfrm>
          <a:off x="4209018" y="2615327"/>
          <a:ext cx="3196510" cy="3196510"/>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a:t>Practice</a:t>
          </a:r>
        </a:p>
      </dsp:txBody>
      <dsp:txXfrm>
        <a:off x="4851659" y="3364094"/>
        <a:ext cx="1911228" cy="1643072"/>
      </dsp:txXfrm>
    </dsp:sp>
    <dsp:sp modelId="{FE51D47C-4C47-364C-8687-F7A0A11044FC}">
      <dsp:nvSpPr>
        <dsp:cNvPr id="0" name=""/>
        <dsp:cNvSpPr/>
      </dsp:nvSpPr>
      <dsp:spPr>
        <a:xfrm>
          <a:off x="2349229" y="1859788"/>
          <a:ext cx="2324735" cy="232473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a:t>Policy</a:t>
          </a:r>
        </a:p>
      </dsp:txBody>
      <dsp:txXfrm>
        <a:off x="2934488" y="2448584"/>
        <a:ext cx="1154217" cy="1147143"/>
      </dsp:txXfrm>
    </dsp:sp>
    <dsp:sp modelId="{840B279E-28C3-BB41-B819-E67228F10419}">
      <dsp:nvSpPr>
        <dsp:cNvPr id="0" name=""/>
        <dsp:cNvSpPr/>
      </dsp:nvSpPr>
      <dsp:spPr>
        <a:xfrm rot="20700000">
          <a:off x="3651318" y="255958"/>
          <a:ext cx="2277766" cy="2277766"/>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a:t>Research</a:t>
          </a:r>
        </a:p>
      </dsp:txBody>
      <dsp:txXfrm rot="-20700000">
        <a:off x="4150899" y="755538"/>
        <a:ext cx="1278604" cy="1278604"/>
      </dsp:txXfrm>
    </dsp:sp>
    <dsp:sp modelId="{4340D764-9E14-1449-B357-BB1F044F8A50}">
      <dsp:nvSpPr>
        <dsp:cNvPr id="0" name=""/>
        <dsp:cNvSpPr/>
      </dsp:nvSpPr>
      <dsp:spPr>
        <a:xfrm>
          <a:off x="3981378" y="2122586"/>
          <a:ext cx="4091533" cy="4091533"/>
        </a:xfrm>
        <a:prstGeom prst="circularArrow">
          <a:avLst>
            <a:gd name="adj1" fmla="val 4688"/>
            <a:gd name="adj2" fmla="val 299029"/>
            <a:gd name="adj3" fmla="val 2544836"/>
            <a:gd name="adj4" fmla="val 15800842"/>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D9255A-462B-5142-BB24-2D2BC1FEA287}">
      <dsp:nvSpPr>
        <dsp:cNvPr id="0" name=""/>
        <dsp:cNvSpPr/>
      </dsp:nvSpPr>
      <dsp:spPr>
        <a:xfrm>
          <a:off x="1937523" y="1338470"/>
          <a:ext cx="2972755" cy="297275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8E0C79-28AA-EB43-A78F-503D311127B9}">
      <dsp:nvSpPr>
        <dsp:cNvPr id="0" name=""/>
        <dsp:cNvSpPr/>
      </dsp:nvSpPr>
      <dsp:spPr>
        <a:xfrm>
          <a:off x="3124448" y="-249900"/>
          <a:ext cx="3205228" cy="320522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23647169"/>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4182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As well as our website, we are online via our email newsletter, social media accounts and online events</a:t>
            </a:r>
          </a:p>
        </p:txBody>
      </p:sp>
    </p:spTree>
    <p:extLst>
      <p:ext uri="{BB962C8B-B14F-4D97-AF65-F5344CB8AC3E}">
        <p14:creationId xmlns:p14="http://schemas.microsoft.com/office/powerpoint/2010/main" val="3611435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0"/>
              </a:spcBef>
              <a:spcAft>
                <a:spcPts val="600"/>
              </a:spcAft>
              <a:buSzTx/>
              <a:buFont typeface="Arial" panose="020B0604020202020204" pitchFamily="34" charset="0"/>
              <a:buNone/>
              <a:defRPr sz="2100" b="1">
                <a:solidFill>
                  <a:schemeClr val="accent2"/>
                </a:solidFill>
              </a:defRPr>
            </a:pPr>
            <a:r>
              <a:rPr lang="en-US" sz="1200" b="0" kern="1200" dirty="0">
                <a:solidFill>
                  <a:schemeClr val="tx1"/>
                </a:solidFill>
                <a:latin typeface="+mj-lt"/>
                <a:ea typeface="+mj-ea"/>
                <a:cs typeface="+mj-cs"/>
                <a:sym typeface="Calibri"/>
              </a:rPr>
              <a:t>National Chapters allow ISSUP to deliver its mission at a local level within the relevant language, culture and context. This has become even more important during </a:t>
            </a:r>
            <a:r>
              <a:rPr lang="en-US" sz="1200" b="0" kern="1200" dirty="0" err="1">
                <a:solidFill>
                  <a:schemeClr val="tx1"/>
                </a:solidFill>
                <a:latin typeface="+mj-lt"/>
                <a:ea typeface="+mj-ea"/>
                <a:cs typeface="+mj-cs"/>
                <a:sym typeface="Calibri"/>
              </a:rPr>
              <a:t>covid</a:t>
            </a:r>
            <a:r>
              <a:rPr lang="en-US" sz="1200" b="0" kern="1200" dirty="0">
                <a:solidFill>
                  <a:schemeClr val="tx1"/>
                </a:solidFill>
                <a:latin typeface="+mj-lt"/>
                <a:ea typeface="+mj-ea"/>
                <a:cs typeface="+mj-cs"/>
                <a:sym typeface="Calibri"/>
              </a:rPr>
              <a:t>, when each country was faced with their own lockdown circumstances, and country specific challenges. The national provision allows us to tailor and adapt for each national workforce.</a:t>
            </a:r>
          </a:p>
          <a:p>
            <a:pPr>
              <a:spcBef>
                <a:spcPts val="0"/>
              </a:spcBef>
              <a:spcAft>
                <a:spcPts val="600"/>
              </a:spcAft>
              <a:buSzTx/>
              <a:buFont typeface="Arial" panose="020B0604020202020204" pitchFamily="34" charset="0"/>
              <a:buNone/>
              <a:defRPr sz="2100" b="1">
                <a:solidFill>
                  <a:schemeClr val="accent2"/>
                </a:solidFill>
              </a:defRPr>
            </a:pPr>
            <a:r>
              <a:rPr lang="en-US" sz="1200" b="0" kern="1200" dirty="0">
                <a:solidFill>
                  <a:schemeClr val="tx1"/>
                </a:solidFill>
                <a:latin typeface="+mj-lt"/>
                <a:ea typeface="+mj-ea"/>
                <a:cs typeface="+mj-cs"/>
                <a:sym typeface="Calibri"/>
              </a:rPr>
              <a:t>Some National Chapters are undertaking their own independent activities to strengthen the workforce, some are allowing the local network to connect with the global ISSUP activities and membership.</a:t>
            </a:r>
          </a:p>
          <a:p>
            <a:pPr>
              <a:spcBef>
                <a:spcPts val="0"/>
              </a:spcBef>
              <a:spcAft>
                <a:spcPts val="600"/>
              </a:spcAft>
              <a:buSzTx/>
              <a:buFont typeface="Arial" panose="020B0604020202020204" pitchFamily="34" charset="0"/>
              <a:buChar char="•"/>
              <a:defRPr sz="2100" b="1">
                <a:solidFill>
                  <a:schemeClr val="accent2"/>
                </a:solidFill>
              </a:defRPr>
            </a:pPr>
            <a:endParaRPr lang="en-US" sz="1200" b="0" kern="1200" dirty="0">
              <a:solidFill>
                <a:schemeClr val="tx1"/>
              </a:solidFill>
              <a:latin typeface="+mj-lt"/>
              <a:ea typeface="+mj-ea"/>
              <a:cs typeface="+mj-cs"/>
              <a:sym typeface="Calibri"/>
            </a:endParaRPr>
          </a:p>
          <a:p>
            <a:pPr>
              <a:spcBef>
                <a:spcPts val="0"/>
              </a:spcBef>
              <a:spcAft>
                <a:spcPts val="600"/>
              </a:spcAft>
              <a:buSzTx/>
              <a:buFont typeface="Arial" panose="020B0604020202020204" pitchFamily="34" charset="0"/>
              <a:buChar char="•"/>
              <a:defRPr sz="2100" b="1">
                <a:solidFill>
                  <a:schemeClr val="accent2"/>
                </a:solidFill>
              </a:defRPr>
            </a:pPr>
            <a:r>
              <a:rPr lang="en-US" sz="1200" b="0" kern="1200" dirty="0">
                <a:solidFill>
                  <a:schemeClr val="tx1"/>
                </a:solidFill>
                <a:latin typeface="+mj-lt"/>
                <a:ea typeface="+mj-ea"/>
                <a:cs typeface="+mj-cs"/>
                <a:sym typeface="Calibri"/>
              </a:rPr>
              <a:t>24 established National Chapters</a:t>
            </a:r>
          </a:p>
          <a:p>
            <a:pPr marL="0" indent="0">
              <a:spcBef>
                <a:spcPts val="0"/>
              </a:spcBef>
              <a:spcAft>
                <a:spcPts val="600"/>
              </a:spcAft>
              <a:buSzTx/>
              <a:buNone/>
              <a:defRPr sz="2100" b="1">
                <a:solidFill>
                  <a:schemeClr val="accent2"/>
                </a:solidFill>
              </a:defRPr>
            </a:pPr>
            <a:endParaRPr lang="en-US" sz="1200" b="0" kern="1200" dirty="0">
              <a:solidFill>
                <a:schemeClr val="tx1"/>
              </a:solidFill>
              <a:latin typeface="+mj-lt"/>
              <a:ea typeface="+mj-ea"/>
              <a:cs typeface="+mj-cs"/>
              <a:sym typeface="Calibri"/>
            </a:endParaRPr>
          </a:p>
          <a:p>
            <a:pPr>
              <a:spcBef>
                <a:spcPts val="0"/>
              </a:spcBef>
              <a:spcAft>
                <a:spcPts val="600"/>
              </a:spcAft>
              <a:buSzTx/>
              <a:buFont typeface="Arial" panose="020B0604020202020204" pitchFamily="34" charset="0"/>
              <a:buChar char="•"/>
              <a:defRPr sz="2100" b="1">
                <a:solidFill>
                  <a:schemeClr val="accent2"/>
                </a:solidFill>
              </a:defRPr>
            </a:pPr>
            <a:r>
              <a:rPr lang="en-US" sz="1200" b="0" kern="1200" dirty="0">
                <a:solidFill>
                  <a:schemeClr val="tx1"/>
                </a:solidFill>
                <a:latin typeface="+mj-lt"/>
                <a:ea typeface="+mj-ea"/>
                <a:cs typeface="+mj-cs"/>
                <a:sym typeface="Calibri"/>
              </a:rPr>
              <a:t>4 ‘in process’</a:t>
            </a:r>
            <a:endParaRPr lang="en-US" b="0" dirty="0"/>
          </a:p>
        </p:txBody>
      </p:sp>
    </p:spTree>
    <p:extLst>
      <p:ext uri="{BB962C8B-B14F-4D97-AF65-F5344CB8AC3E}">
        <p14:creationId xmlns:p14="http://schemas.microsoft.com/office/powerpoint/2010/main" val="3054753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a range of NC activities: training, webinars, meetings, focused newsletters. National Chapters have accessed our platforms of the website, social media and webinars to undertake their activities online.</a:t>
            </a:r>
          </a:p>
        </p:txBody>
      </p:sp>
    </p:spTree>
    <p:extLst>
      <p:ext uri="{BB962C8B-B14F-4D97-AF65-F5344CB8AC3E}">
        <p14:creationId xmlns:p14="http://schemas.microsoft.com/office/powerpoint/2010/main" val="3054329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ISSUP events have taken place around the world since 2015. These in person events allow us to build networks, share expertise, share the latest research and provide training. Key International </a:t>
            </a:r>
            <a:r>
              <a:rPr lang="en-US" dirty="0" err="1"/>
              <a:t>organisations</a:t>
            </a:r>
            <a:r>
              <a:rPr lang="en-US" dirty="0"/>
              <a:t> attend to undertake activities within the event.</a:t>
            </a:r>
          </a:p>
          <a:p>
            <a:r>
              <a:rPr lang="en-US" dirty="0"/>
              <a:t>We are excited to be planning our next ‘outing’ in Abu Dhabi, February 2022, where we will blend our learning from our online reach, with our experience of holding in person events.</a:t>
            </a:r>
          </a:p>
        </p:txBody>
      </p:sp>
    </p:spTree>
    <p:extLst>
      <p:ext uri="{BB962C8B-B14F-4D97-AF65-F5344CB8AC3E}">
        <p14:creationId xmlns:p14="http://schemas.microsoft.com/office/powerpoint/2010/main" val="987297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Moving online… we have moved our events online for now. But are delighted by the reach we have been able to have, and how interested members are to join these online events. We’re looking forward to continuing to develop new online concepts, like this regional event held in collaboration with ISSUP South Africa and key partners.</a:t>
            </a:r>
          </a:p>
        </p:txBody>
      </p:sp>
    </p:spTree>
    <p:extLst>
      <p:ext uri="{BB962C8B-B14F-4D97-AF65-F5344CB8AC3E}">
        <p14:creationId xmlns:p14="http://schemas.microsoft.com/office/powerpoint/2010/main" val="2891474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4345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Join us, talk to us, connect with each other.</a:t>
            </a:r>
          </a:p>
          <a:p>
            <a:endParaRPr lang="en-GB" dirty="0"/>
          </a:p>
          <a:p>
            <a:r>
              <a:rPr lang="en-GB"/>
              <a:t>Thank you.</a:t>
            </a:r>
            <a:endParaRPr lang="en-GB" dirty="0"/>
          </a:p>
        </p:txBody>
      </p:sp>
    </p:spTree>
    <p:extLst>
      <p:ext uri="{BB962C8B-B14F-4D97-AF65-F5344CB8AC3E}">
        <p14:creationId xmlns:p14="http://schemas.microsoft.com/office/powerpoint/2010/main" val="2367843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1910991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a:t>ISSUP is funded by U.S. Department of State’s Bureau of International Narcotics and Law Enforcement Affairs (INL).</a:t>
            </a:r>
          </a:p>
          <a:p>
            <a:pPr marL="0" marR="0" indent="0" defTabSz="914400" eaLnBrk="1" fontAlgn="auto" latinLnBrk="0" hangingPunct="1">
              <a:lnSpc>
                <a:spcPct val="100000"/>
              </a:lnSpc>
              <a:spcBef>
                <a:spcPts val="0"/>
              </a:spcBef>
              <a:spcAft>
                <a:spcPts val="0"/>
              </a:spcAft>
              <a:buClrTx/>
              <a:buSzTx/>
              <a:buFontTx/>
              <a:buNone/>
              <a:tabLst/>
              <a:defRPr/>
            </a:pPr>
            <a:r>
              <a:rPr lang="en-US" dirty="0"/>
              <a:t>The concept originated in the meeting of a group pulled together by INL. This group (listed here on the slide) called for coherence and collaboration in the field. </a:t>
            </a:r>
          </a:p>
          <a:p>
            <a:pPr marL="0" marR="0" indent="0" defTabSz="914400" eaLnBrk="1" fontAlgn="auto" latinLnBrk="0" hangingPunct="1">
              <a:lnSpc>
                <a:spcPct val="100000"/>
              </a:lnSpc>
              <a:spcBef>
                <a:spcPts val="0"/>
              </a:spcBef>
              <a:spcAft>
                <a:spcPts val="0"/>
              </a:spcAft>
              <a:buClrTx/>
              <a:buSzTx/>
              <a:buFontTx/>
              <a:buNone/>
              <a:tabLst/>
              <a:defRPr/>
            </a:pPr>
            <a:r>
              <a:rPr lang="en-US" dirty="0"/>
              <a:t>This concept was developed by INL, and the International Society of Substance Use Professionals was born.</a:t>
            </a:r>
          </a:p>
          <a:p>
            <a:pPr marL="0" marR="0" indent="0" defTabSz="914400" eaLnBrk="1" fontAlgn="auto" latinLnBrk="0" hangingPunct="1">
              <a:lnSpc>
                <a:spcPct val="100000"/>
              </a:lnSpc>
              <a:spcBef>
                <a:spcPts val="0"/>
              </a:spcBef>
              <a:spcAft>
                <a:spcPts val="0"/>
              </a:spcAft>
              <a:buClrTx/>
              <a:buSzTx/>
              <a:buFontTx/>
              <a:buNone/>
              <a:tabLst/>
              <a:defRPr/>
            </a:pPr>
            <a:r>
              <a:rPr lang="en-US" dirty="0"/>
              <a:t>Our network of partners has continued to grow.</a:t>
            </a:r>
          </a:p>
        </p:txBody>
      </p:sp>
    </p:spTree>
    <p:extLst>
      <p:ext uri="{BB962C8B-B14F-4D97-AF65-F5344CB8AC3E}">
        <p14:creationId xmlns:p14="http://schemas.microsoft.com/office/powerpoint/2010/main" val="200813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2165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ISSUP wants to put this workforce on the map! </a:t>
            </a:r>
          </a:p>
          <a:p>
            <a:r>
              <a:rPr lang="en-US" dirty="0"/>
              <a:t>To help the world see the importance of this field working together as a workforce, and to help the workforce recognize their contributions. </a:t>
            </a:r>
          </a:p>
          <a:p>
            <a:r>
              <a:rPr lang="en-US" dirty="0"/>
              <a:t>We at ISSUP consider ANYONE working in, studying or interested in drug demand reduction to be part of this field. We include volunteers, family members, support workers, researchers, education professionals, social work professionals, medical professional, criminal justice systems, mental health workers etc. etc. The list goes on and on, and I am sure I have missed mentioning someone! But, my point is that we are inclusive, and want everyone to recognize the parts they play in drug demand reduction.</a:t>
            </a:r>
          </a:p>
        </p:txBody>
      </p:sp>
    </p:spTree>
    <p:extLst>
      <p:ext uri="{BB962C8B-B14F-4D97-AF65-F5344CB8AC3E}">
        <p14:creationId xmlns:p14="http://schemas.microsoft.com/office/powerpoint/2010/main" val="679389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exist to enhance the listening between groups.</a:t>
            </a:r>
          </a:p>
        </p:txBody>
      </p:sp>
    </p:spTree>
    <p:extLst>
      <p:ext uri="{BB962C8B-B14F-4D97-AF65-F5344CB8AC3E}">
        <p14:creationId xmlns:p14="http://schemas.microsoft.com/office/powerpoint/2010/main" val="4109770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ISSUP has a special place within a family of </a:t>
            </a:r>
            <a:r>
              <a:rPr lang="en-US" dirty="0" err="1"/>
              <a:t>organisations</a:t>
            </a:r>
            <a:r>
              <a:rPr lang="en-US" dirty="0"/>
              <a:t> all working together and with INL to ensure effective, evidence based, ethical work is being undertaken.</a:t>
            </a:r>
          </a:p>
          <a:p>
            <a:r>
              <a:rPr lang="en-US" dirty="0"/>
              <a:t>The International Consortium of University for Drug Demand Reduction endorses and support further education institutions to deliver drug demand reduction education </a:t>
            </a:r>
            <a:r>
              <a:rPr lang="en-US" dirty="0" err="1"/>
              <a:t>programmes</a:t>
            </a:r>
            <a:r>
              <a:rPr lang="en-US" dirty="0"/>
              <a:t> within their institutions.</a:t>
            </a:r>
          </a:p>
          <a:p>
            <a:r>
              <a:rPr lang="en-US" dirty="0"/>
              <a:t>The Global Center for Credentialing and Certification supports the workforce in achieving that mark of recognition for the knowledge and experience they have.</a:t>
            </a:r>
          </a:p>
          <a:p>
            <a:r>
              <a:rPr lang="en-US" dirty="0"/>
              <a:t>We also work with </a:t>
            </a:r>
            <a:r>
              <a:rPr lang="en-US" dirty="0" err="1"/>
              <a:t>HealtheKnowledge</a:t>
            </a:r>
            <a:r>
              <a:rPr lang="en-US" dirty="0"/>
              <a:t>, Colombo Plan, CICAD and UNODC in the delivery of the Universal Curricula – a product envisaged and supported by INL.</a:t>
            </a:r>
          </a:p>
        </p:txBody>
      </p:sp>
    </p:spTree>
    <p:extLst>
      <p:ext uri="{BB962C8B-B14F-4D97-AF65-F5344CB8AC3E}">
        <p14:creationId xmlns:p14="http://schemas.microsoft.com/office/powerpoint/2010/main" val="484481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SzTx/>
              <a:buNone/>
              <a:defRPr b="1">
                <a:solidFill>
                  <a:schemeClr val="accent2"/>
                </a:solidFill>
              </a:defRPr>
            </a:pPr>
            <a:endParaRPr lang="en-US" dirty="0"/>
          </a:p>
        </p:txBody>
      </p:sp>
    </p:spTree>
    <p:extLst>
      <p:ext uri="{BB962C8B-B14F-4D97-AF65-F5344CB8AC3E}">
        <p14:creationId xmlns:p14="http://schemas.microsoft.com/office/powerpoint/2010/main" val="1999106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ISSUP website is our ‘home’.</a:t>
            </a:r>
          </a:p>
          <a:p>
            <a:r>
              <a:rPr lang="en-US" dirty="0"/>
              <a:t>The place where we contain everything! It is made up of 7 sections, and allows ISSUP to deliver key benefits to visitors and members alike.</a:t>
            </a:r>
          </a:p>
          <a:p>
            <a:r>
              <a:rPr lang="en-US" dirty="0"/>
              <a:t>We were very fortunate to exist online, so we had the platform to enhance when the lockdown happened.</a:t>
            </a:r>
          </a:p>
          <a:p>
            <a:r>
              <a:rPr lang="en-US" dirty="0"/>
              <a:t>2020:</a:t>
            </a:r>
          </a:p>
          <a:p>
            <a:r>
              <a:rPr lang="en-US" dirty="0"/>
              <a:t>3,368 items added to the Knowledge Share</a:t>
            </a:r>
          </a:p>
          <a:p>
            <a:r>
              <a:rPr lang="en-US" dirty="0"/>
              <a:t>1,038 events posted on the calendar</a:t>
            </a:r>
          </a:p>
          <a:p>
            <a:r>
              <a:rPr lang="en-US" dirty="0"/>
              <a:t>1,560 network posts in group discussions</a:t>
            </a:r>
          </a:p>
          <a:p>
            <a:r>
              <a:rPr lang="en-US" dirty="0"/>
              <a:t>In Arabic, English, French, Portuguese &amp; Spanish</a:t>
            </a:r>
          </a:p>
          <a:p>
            <a:r>
              <a:rPr lang="en-US" dirty="0"/>
              <a:t>Visitor numbers increased by 50%</a:t>
            </a:r>
          </a:p>
          <a:p>
            <a:endParaRPr lang="en-US" dirty="0"/>
          </a:p>
          <a:p>
            <a:r>
              <a:rPr lang="en-US" dirty="0"/>
              <a:t>Surveyed last year to ensure we’re meeting the ends of our users, and are implementing those changes.</a:t>
            </a:r>
          </a:p>
          <a:p>
            <a:endParaRPr lang="en-US" dirty="0"/>
          </a:p>
          <a:p>
            <a:r>
              <a:rPr lang="en-US" dirty="0"/>
              <a:t>Within our Knowledge Share and our Networks we have grouped items that are related to the challenges we’re working within. There’s a link from the homepage to the network.</a:t>
            </a:r>
          </a:p>
          <a:p>
            <a:endParaRPr lang="en-US" dirty="0"/>
          </a:p>
        </p:txBody>
      </p:sp>
    </p:spTree>
    <p:extLst>
      <p:ext uri="{BB962C8B-B14F-4D97-AF65-F5344CB8AC3E}">
        <p14:creationId xmlns:p14="http://schemas.microsoft.com/office/powerpoint/2010/main" val="3036552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Shape 12"/>
          <p:cNvSpPr>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8724900" y="365125"/>
            <a:ext cx="2628900" cy="5811838"/>
          </a:xfrm>
          <a:prstGeom prst="rect">
            <a:avLst/>
          </a:prstGeom>
        </p:spPr>
        <p:txBody>
          <a:bodyPr/>
          <a:lstStyle/>
          <a:p>
            <a:r>
              <a:t>Title Text</a:t>
            </a:r>
          </a:p>
        </p:txBody>
      </p:sp>
      <p:sp>
        <p:nvSpPr>
          <p:cNvPr id="102" name="Shape 102"/>
          <p:cNvSpPr>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Shape 30"/>
          <p:cNvSpPr>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839787" y="365125"/>
            <a:ext cx="10515601" cy="1325563"/>
          </a:xfrm>
          <a:prstGeom prst="rect">
            <a:avLst/>
          </a:prstGeom>
        </p:spPr>
        <p:txBody>
          <a:bodyPr/>
          <a:lstStyle/>
          <a:p>
            <a:r>
              <a:t>Title Text</a:t>
            </a:r>
          </a:p>
        </p:txBody>
      </p:sp>
      <p:sp>
        <p:nvSpPr>
          <p:cNvPr id="48" name="Shape 48"/>
          <p:cNvSpPr>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Shape 73"/>
          <p:cNvSpPr>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Shape 83"/>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Shape 3"/>
          <p:cNvSpPr>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issup.ne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tiff"/><Relationship Id="rId13" Type="http://schemas.openxmlformats.org/officeDocument/2006/relationships/image" Target="../media/image14.tiff"/><Relationship Id="rId3" Type="http://schemas.openxmlformats.org/officeDocument/2006/relationships/image" Target="../media/image4.tiff"/><Relationship Id="rId7" Type="http://schemas.openxmlformats.org/officeDocument/2006/relationships/image" Target="../media/image8.tiff"/><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tiff"/><Relationship Id="rId11" Type="http://schemas.openxmlformats.org/officeDocument/2006/relationships/image" Target="../media/image12.jpeg"/><Relationship Id="rId5" Type="http://schemas.openxmlformats.org/officeDocument/2006/relationships/image" Target="../media/image6.tiff"/><Relationship Id="rId15" Type="http://schemas.openxmlformats.org/officeDocument/2006/relationships/image" Target="../media/image16.jpeg"/><Relationship Id="rId10" Type="http://schemas.openxmlformats.org/officeDocument/2006/relationships/image" Target="../media/image11.tiff"/><Relationship Id="rId4" Type="http://schemas.openxmlformats.org/officeDocument/2006/relationships/image" Target="../media/image5.tiff"/><Relationship Id="rId9" Type="http://schemas.openxmlformats.org/officeDocument/2006/relationships/image" Target="../media/image10.tiff"/><Relationship Id="rId14" Type="http://schemas.openxmlformats.org/officeDocument/2006/relationships/image" Target="../media/image15.tiff"/></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643467" y="2079498"/>
            <a:ext cx="10905066" cy="2699003"/>
          </a:xfrm>
          <a:prstGeom prst="rect">
            <a:avLst/>
          </a:prstGeom>
          <a:noFill/>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5" name="Shape 115"/>
          <p:cNvSpPr>
            <a:spLocks noGrp="1"/>
          </p:cNvSpPr>
          <p:nvPr>
            <p:ph type="title"/>
          </p:nvPr>
        </p:nvSpPr>
        <p:spPr>
          <a:xfrm>
            <a:off x="865784" y="280986"/>
            <a:ext cx="4906281" cy="1325563"/>
          </a:xfrm>
          <a:prstGeom prst="rect">
            <a:avLst/>
          </a:prstGeom>
        </p:spPr>
        <p:txBody>
          <a:bodyPr vert="horz" lIns="91440" tIns="45720" rIns="91440" bIns="45720" rtlCol="0" anchor="ctr">
            <a:normAutofit/>
          </a:bodyPr>
          <a:lstStyle>
            <a:lvl1pPr>
              <a:defRPr sz="3200">
                <a:solidFill>
                  <a:srgbClr val="002060"/>
                </a:solidFill>
              </a:defRPr>
            </a:lvl1pPr>
          </a:lstStyle>
          <a:p>
            <a:pPr>
              <a:spcBef>
                <a:spcPct val="0"/>
              </a:spcBef>
            </a:pPr>
            <a:r>
              <a:rPr lang="en-US" sz="4400" b="1" kern="1200" dirty="0">
                <a:solidFill>
                  <a:schemeClr val="tx1"/>
                </a:solidFill>
                <a:latin typeface="+mj-lt"/>
                <a:ea typeface="+mj-ea"/>
                <a:cs typeface="+mj-cs"/>
              </a:rPr>
              <a:t>How do we work?</a:t>
            </a:r>
          </a:p>
        </p:txBody>
      </p:sp>
      <p:sp>
        <p:nvSpPr>
          <p:cNvPr id="116" name="Shape 116"/>
          <p:cNvSpPr>
            <a:spLocks noGrp="1"/>
          </p:cNvSpPr>
          <p:nvPr>
            <p:ph type="body" idx="1"/>
          </p:nvPr>
        </p:nvSpPr>
        <p:spPr>
          <a:xfrm>
            <a:off x="914356" y="1706562"/>
            <a:ext cx="5466123" cy="4968558"/>
          </a:xfrm>
          <a:prstGeom prst="rect">
            <a:avLst/>
          </a:prstGeom>
        </p:spPr>
        <p:txBody>
          <a:bodyPr vert="horz" lIns="91440" tIns="45720" rIns="91440" bIns="45720" rtlCol="0" anchor="t">
            <a:noAutofit/>
          </a:bodyPr>
          <a:lstStyle/>
          <a:p>
            <a:pPr marL="0" indent="0">
              <a:spcBef>
                <a:spcPts val="0"/>
              </a:spcBef>
              <a:spcAft>
                <a:spcPts val="600"/>
              </a:spcAft>
              <a:buSzTx/>
              <a:buNone/>
              <a:defRPr sz="2100" b="1">
                <a:solidFill>
                  <a:schemeClr val="accent2"/>
                </a:solidFill>
              </a:defRPr>
            </a:pPr>
            <a:r>
              <a:rPr lang="en-US" sz="1800" kern="1200" dirty="0">
                <a:solidFill>
                  <a:schemeClr val="tx1"/>
                </a:solidFill>
                <a:latin typeface="+mn-lt"/>
                <a:ea typeface="+mn-ea"/>
                <a:cs typeface="+mn-cs"/>
              </a:rPr>
              <a:t>ISSUP delivers through 3 channels:</a:t>
            </a:r>
          </a:p>
          <a:p>
            <a:pPr marL="0">
              <a:spcBef>
                <a:spcPts val="0"/>
              </a:spcBef>
              <a:spcAft>
                <a:spcPts val="600"/>
              </a:spcAft>
              <a:buSzTx/>
              <a:buFont typeface="Arial" panose="020B0604020202020204" pitchFamily="34" charset="0"/>
              <a:buChar char="•"/>
              <a:defRPr sz="2100" b="1">
                <a:solidFill>
                  <a:schemeClr val="accent2"/>
                </a:solidFill>
              </a:defRPr>
            </a:pPr>
            <a:endParaRPr lang="en-US" sz="1800" kern="1200" dirty="0">
              <a:solidFill>
                <a:schemeClr val="tx1"/>
              </a:solidFill>
              <a:latin typeface="+mn-lt"/>
              <a:ea typeface="+mn-ea"/>
              <a:cs typeface="+mn-cs"/>
            </a:endParaRPr>
          </a:p>
          <a:p>
            <a:pPr marL="0" indent="0">
              <a:spcBef>
                <a:spcPts val="0"/>
              </a:spcBef>
              <a:spcAft>
                <a:spcPts val="600"/>
              </a:spcAft>
              <a:buSzTx/>
              <a:buNone/>
              <a:defRPr sz="2100" b="1">
                <a:solidFill>
                  <a:schemeClr val="accent2"/>
                </a:solidFill>
              </a:defRPr>
            </a:pPr>
            <a:r>
              <a:rPr lang="en-US" sz="1800" kern="1200" dirty="0">
                <a:solidFill>
                  <a:schemeClr val="tx1"/>
                </a:solidFill>
                <a:latin typeface="+mn-lt"/>
                <a:ea typeface="+mn-ea"/>
                <a:cs typeface="+mn-cs"/>
              </a:rPr>
              <a:t>DIGITAL</a:t>
            </a:r>
          </a:p>
          <a:p>
            <a:pPr>
              <a:spcBef>
                <a:spcPts val="0"/>
              </a:spcBef>
              <a:spcAft>
                <a:spcPts val="600"/>
              </a:spcAft>
              <a:buSzTx/>
              <a:buFont typeface="Arial" panose="020B0604020202020204" pitchFamily="34" charset="0"/>
              <a:buChar char="•"/>
              <a:defRPr sz="1800"/>
            </a:pPr>
            <a:r>
              <a:rPr lang="en-US" sz="1800" kern="1200" dirty="0">
                <a:solidFill>
                  <a:schemeClr val="tx1"/>
                </a:solidFill>
                <a:latin typeface="+mn-lt"/>
                <a:ea typeface="+mn-ea"/>
                <a:cs typeface="+mn-cs"/>
              </a:rPr>
              <a:t>Website: </a:t>
            </a:r>
            <a:r>
              <a:rPr lang="en-US" sz="1800" u="sng" kern="1200" dirty="0">
                <a:solidFill>
                  <a:schemeClr val="tx1"/>
                </a:solidFill>
                <a:uFill>
                  <a:solidFill>
                    <a:srgbClr val="0563C1"/>
                  </a:solidFill>
                </a:uFill>
                <a:latin typeface="+mn-lt"/>
                <a:ea typeface="+mn-ea"/>
                <a:cs typeface="+mn-cs"/>
                <a:hlinkClick r:id="rId2"/>
              </a:rPr>
              <a:t>www.issup.net</a:t>
            </a:r>
            <a:endParaRPr lang="en-US" sz="1800" kern="1200" dirty="0">
              <a:solidFill>
                <a:schemeClr val="tx1"/>
              </a:solidFill>
              <a:latin typeface="+mn-lt"/>
              <a:ea typeface="+mn-ea"/>
              <a:cs typeface="+mn-cs"/>
            </a:endParaRPr>
          </a:p>
          <a:p>
            <a:pPr>
              <a:spcBef>
                <a:spcPts val="0"/>
              </a:spcBef>
              <a:spcAft>
                <a:spcPts val="600"/>
              </a:spcAft>
              <a:buSzTx/>
              <a:buFont typeface="Arial" panose="020B0604020202020204" pitchFamily="34" charset="0"/>
              <a:buChar char="•"/>
              <a:defRPr sz="1800"/>
            </a:pPr>
            <a:r>
              <a:rPr lang="en-US" sz="1800" kern="1200" dirty="0">
                <a:solidFill>
                  <a:schemeClr val="tx1"/>
                </a:solidFill>
                <a:latin typeface="+mn-lt"/>
                <a:ea typeface="+mn-ea"/>
                <a:cs typeface="+mn-cs"/>
              </a:rPr>
              <a:t>Social media</a:t>
            </a:r>
          </a:p>
          <a:p>
            <a:pPr>
              <a:spcBef>
                <a:spcPts val="0"/>
              </a:spcBef>
              <a:spcAft>
                <a:spcPts val="600"/>
              </a:spcAft>
              <a:buSzTx/>
              <a:buFont typeface="Arial" panose="020B0604020202020204" pitchFamily="34" charset="0"/>
              <a:buChar char="•"/>
              <a:defRPr sz="1800"/>
            </a:pPr>
            <a:r>
              <a:rPr lang="en-US" sz="1800" kern="1200" dirty="0">
                <a:solidFill>
                  <a:schemeClr val="tx1"/>
                </a:solidFill>
                <a:latin typeface="+mn-lt"/>
                <a:ea typeface="+mn-ea"/>
                <a:cs typeface="+mn-cs"/>
              </a:rPr>
              <a:t>Newsletter</a:t>
            </a:r>
          </a:p>
          <a:p>
            <a:pPr marL="0">
              <a:spcBef>
                <a:spcPts val="0"/>
              </a:spcBef>
              <a:spcAft>
                <a:spcPts val="600"/>
              </a:spcAft>
              <a:buSzTx/>
              <a:buFont typeface="Arial" panose="020B0604020202020204" pitchFamily="34" charset="0"/>
              <a:buChar char="•"/>
              <a:defRPr sz="2100" b="1">
                <a:solidFill>
                  <a:schemeClr val="accent2"/>
                </a:solidFill>
              </a:defRPr>
            </a:pPr>
            <a:endParaRPr lang="en-US" sz="1800" kern="1200" dirty="0">
              <a:solidFill>
                <a:schemeClr val="tx1"/>
              </a:solidFill>
              <a:latin typeface="+mn-lt"/>
              <a:ea typeface="+mn-ea"/>
              <a:cs typeface="+mn-cs"/>
            </a:endParaRPr>
          </a:p>
          <a:p>
            <a:pPr marL="0" indent="0">
              <a:spcBef>
                <a:spcPts val="0"/>
              </a:spcBef>
              <a:spcAft>
                <a:spcPts val="600"/>
              </a:spcAft>
              <a:buSzTx/>
              <a:buNone/>
              <a:defRPr sz="2100" b="1">
                <a:solidFill>
                  <a:schemeClr val="accent2"/>
                </a:solidFill>
              </a:defRPr>
            </a:pPr>
            <a:r>
              <a:rPr lang="en-US" sz="1800" kern="1200" dirty="0">
                <a:solidFill>
                  <a:schemeClr val="tx1"/>
                </a:solidFill>
                <a:latin typeface="+mn-lt"/>
                <a:ea typeface="+mn-ea"/>
                <a:cs typeface="+mn-cs"/>
              </a:rPr>
              <a:t>ISSUP EVENTS</a:t>
            </a:r>
          </a:p>
          <a:p>
            <a:pPr>
              <a:spcBef>
                <a:spcPts val="0"/>
              </a:spcBef>
              <a:spcAft>
                <a:spcPts val="600"/>
              </a:spcAft>
              <a:buSzTx/>
              <a:buFont typeface="Arial" panose="020B0604020202020204" pitchFamily="34" charset="0"/>
              <a:buChar char="•"/>
              <a:defRPr sz="1800"/>
            </a:pPr>
            <a:r>
              <a:rPr lang="en-US" sz="1800" kern="1200" dirty="0">
                <a:solidFill>
                  <a:schemeClr val="tx1"/>
                </a:solidFill>
                <a:latin typeface="+mn-lt"/>
                <a:ea typeface="+mn-ea"/>
                <a:cs typeface="+mn-cs"/>
              </a:rPr>
              <a:t>An international conference offering training and networking opportunities, and regular online events</a:t>
            </a:r>
          </a:p>
          <a:p>
            <a:pPr marL="0">
              <a:spcBef>
                <a:spcPts val="0"/>
              </a:spcBef>
              <a:spcAft>
                <a:spcPts val="600"/>
              </a:spcAft>
              <a:buSzTx/>
              <a:buFont typeface="Arial" panose="020B0604020202020204" pitchFamily="34" charset="0"/>
              <a:buChar char="•"/>
              <a:defRPr sz="2100" b="1">
                <a:solidFill>
                  <a:schemeClr val="accent2"/>
                </a:solidFill>
              </a:defRPr>
            </a:pPr>
            <a:endParaRPr lang="en-US" sz="1800" kern="1200" dirty="0">
              <a:solidFill>
                <a:schemeClr val="tx1"/>
              </a:solidFill>
              <a:latin typeface="+mn-lt"/>
              <a:ea typeface="+mn-ea"/>
              <a:cs typeface="+mn-cs"/>
            </a:endParaRPr>
          </a:p>
          <a:p>
            <a:pPr marL="0" indent="0">
              <a:spcBef>
                <a:spcPts val="0"/>
              </a:spcBef>
              <a:spcAft>
                <a:spcPts val="600"/>
              </a:spcAft>
              <a:buSzTx/>
              <a:buNone/>
              <a:defRPr sz="2100" b="1">
                <a:solidFill>
                  <a:schemeClr val="accent2"/>
                </a:solidFill>
              </a:defRPr>
            </a:pPr>
            <a:r>
              <a:rPr lang="en-US" sz="1800" kern="1200" dirty="0">
                <a:solidFill>
                  <a:schemeClr val="tx1"/>
                </a:solidFill>
                <a:latin typeface="+mn-lt"/>
                <a:ea typeface="+mn-ea"/>
                <a:cs typeface="+mn-cs"/>
              </a:rPr>
              <a:t>ISSUP NATIONAL CHAPTERS</a:t>
            </a:r>
          </a:p>
          <a:p>
            <a:pPr>
              <a:spcBef>
                <a:spcPts val="0"/>
              </a:spcBef>
              <a:spcAft>
                <a:spcPts val="600"/>
              </a:spcAft>
              <a:buSzTx/>
              <a:buFont typeface="Arial" panose="020B0604020202020204" pitchFamily="34" charset="0"/>
              <a:buChar char="•"/>
              <a:defRPr sz="1800"/>
            </a:pPr>
            <a:r>
              <a:rPr lang="en-US" sz="1800" kern="1200" dirty="0">
                <a:solidFill>
                  <a:schemeClr val="tx1"/>
                </a:solidFill>
                <a:latin typeface="+mn-lt"/>
                <a:ea typeface="+mn-ea"/>
                <a:cs typeface="+mn-cs"/>
              </a:rPr>
              <a:t>Locally accessible knowledge, networks and exchange. Bringing people together in country.</a:t>
            </a:r>
          </a:p>
        </p:txBody>
      </p:sp>
      <p:sp>
        <p:nvSpPr>
          <p:cNvPr id="155" name="Freeform: Shape 154">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846"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EA53FB5-D94C-7844-ADEB-DA39C1B9A6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6627" y="466724"/>
            <a:ext cx="4658220" cy="4122792"/>
          </a:xfrm>
          <a:prstGeom prst="rect">
            <a:avLst/>
          </a:prstGeom>
        </p:spPr>
      </p:pic>
    </p:spTree>
    <p:extLst>
      <p:ext uri="{BB962C8B-B14F-4D97-AF65-F5344CB8AC3E}">
        <p14:creationId xmlns:p14="http://schemas.microsoft.com/office/powerpoint/2010/main" val="769411047"/>
      </p:ext>
    </p:extLst>
  </p:cSld>
  <p:clrMapOvr>
    <a:overrideClrMapping bg1="dk1" tx1="lt1" bg2="dk2" tx2="lt2" accent1="accent1" accent2="accent2" accent3="accent3" accent4="accent4" accent5="accent5" accent6="accent6" hlink="hlink" folHlink="folHlink"/>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91ACF7-539D-DB44-BCCB-1FD68D66320E}"/>
              </a:ext>
            </a:extLst>
          </p:cNvPr>
          <p:cNvPicPr>
            <a:picLocks noChangeAspect="1"/>
          </p:cNvPicPr>
          <p:nvPr/>
        </p:nvPicPr>
        <p:blipFill>
          <a:blip r:embed="rId3"/>
          <a:stretch>
            <a:fillRect/>
          </a:stretch>
        </p:blipFill>
        <p:spPr>
          <a:xfrm>
            <a:off x="856984" y="0"/>
            <a:ext cx="10478031" cy="6858000"/>
          </a:xfrm>
          <a:prstGeom prst="rect">
            <a:avLst/>
          </a:prstGeom>
        </p:spPr>
      </p:pic>
      <p:sp>
        <p:nvSpPr>
          <p:cNvPr id="12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15" name="Shape 115"/>
          <p:cNvSpPr>
            <a:spLocks noGrp="1"/>
          </p:cNvSpPr>
          <p:nvPr>
            <p:ph type="title"/>
          </p:nvPr>
        </p:nvSpPr>
        <p:spPr>
          <a:xfrm>
            <a:off x="709448" y="1913950"/>
            <a:ext cx="4204137" cy="1342754"/>
          </a:xfrm>
          <a:prstGeom prst="rect">
            <a:avLst/>
          </a:prstGeom>
        </p:spPr>
        <p:txBody>
          <a:bodyPr vert="horz" lIns="91440" tIns="45720" rIns="91440" bIns="45720" rtlCol="0" anchor="ctr">
            <a:normAutofit/>
          </a:bodyPr>
          <a:lstStyle>
            <a:lvl1pPr>
              <a:defRPr sz="3200">
                <a:solidFill>
                  <a:srgbClr val="002060"/>
                </a:solidFill>
              </a:defRPr>
            </a:lvl1pPr>
          </a:lstStyle>
          <a:p>
            <a:pPr algn="ctr">
              <a:spcBef>
                <a:spcPct val="0"/>
              </a:spcBef>
            </a:pPr>
            <a:r>
              <a:rPr lang="en-US" sz="3600" b="1" kern="1200" dirty="0">
                <a:solidFill>
                  <a:schemeClr val="tx1"/>
                </a:solidFill>
              </a:rPr>
              <a:t>Website</a:t>
            </a:r>
            <a:endParaRPr lang="en-US" sz="3600" kern="1200" dirty="0">
              <a:solidFill>
                <a:schemeClr val="tx1"/>
              </a:solidFill>
            </a:endParaRPr>
          </a:p>
        </p:txBody>
      </p:sp>
      <p:cxnSp>
        <p:nvCxnSpPr>
          <p:cNvPr id="123" name="Straight Connector 12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16" name="Shape 116"/>
          <p:cNvSpPr>
            <a:spLocks noGrp="1"/>
          </p:cNvSpPr>
          <p:nvPr>
            <p:ph type="body" idx="1"/>
          </p:nvPr>
        </p:nvSpPr>
        <p:spPr>
          <a:xfrm>
            <a:off x="568609" y="4172479"/>
            <a:ext cx="5307724" cy="3568447"/>
          </a:xfrm>
          <a:prstGeom prst="rect">
            <a:avLst/>
          </a:prstGeom>
        </p:spPr>
        <p:txBody>
          <a:bodyPr vert="horz" lIns="91440" tIns="45720" rIns="91440" bIns="45720" rtlCol="0" anchor="ctr">
            <a:normAutofit/>
          </a:bodyPr>
          <a:lstStyle/>
          <a:p>
            <a:r>
              <a:rPr lang="en-US" sz="1700" b="1" kern="1200" dirty="0">
                <a:solidFill>
                  <a:schemeClr val="tx1"/>
                </a:solidFill>
                <a:latin typeface="+mn-lt"/>
                <a:ea typeface="+mn-ea"/>
                <a:cs typeface="+mn-cs"/>
              </a:rPr>
              <a:t>English, Arabic, French, Spanish, Portuguese</a:t>
            </a:r>
          </a:p>
          <a:p>
            <a:r>
              <a:rPr lang="en-GB" sz="1700" b="1" kern="1200" dirty="0">
                <a:solidFill>
                  <a:schemeClr val="tx1"/>
                </a:solidFill>
                <a:latin typeface="+mn-lt"/>
                <a:ea typeface="+mn-ea"/>
                <a:cs typeface="+mn-cs"/>
              </a:rPr>
              <a:t>Knowledge Share</a:t>
            </a:r>
          </a:p>
          <a:p>
            <a:r>
              <a:rPr lang="en-GB" sz="1700" b="1" kern="1200" dirty="0">
                <a:solidFill>
                  <a:schemeClr val="tx1"/>
                </a:solidFill>
                <a:latin typeface="+mn-lt"/>
                <a:ea typeface="+mn-ea"/>
                <a:cs typeface="+mn-cs"/>
              </a:rPr>
              <a:t>Networks</a:t>
            </a:r>
          </a:p>
          <a:p>
            <a:r>
              <a:rPr lang="en-GB" sz="1700" b="1" kern="1200" dirty="0">
                <a:solidFill>
                  <a:schemeClr val="tx1"/>
                </a:solidFill>
                <a:latin typeface="+mn-lt"/>
                <a:ea typeface="+mn-ea"/>
                <a:cs typeface="+mn-cs"/>
              </a:rPr>
              <a:t>Professional Development</a:t>
            </a:r>
          </a:p>
          <a:p>
            <a:r>
              <a:rPr lang="en-GB" sz="1700" b="1" kern="1200" dirty="0">
                <a:solidFill>
                  <a:schemeClr val="tx1"/>
                </a:solidFill>
                <a:latin typeface="+mn-lt"/>
                <a:ea typeface="+mn-ea"/>
                <a:cs typeface="+mn-cs"/>
              </a:rPr>
              <a:t>Events and Webinars</a:t>
            </a:r>
          </a:p>
          <a:p>
            <a:r>
              <a:rPr lang="en-GB" sz="1700" b="1" kern="1200" dirty="0">
                <a:solidFill>
                  <a:schemeClr val="tx1"/>
                </a:solidFill>
                <a:latin typeface="+mn-lt"/>
                <a:ea typeface="+mn-ea"/>
                <a:cs typeface="+mn-cs"/>
              </a:rPr>
              <a:t>National Chapters</a:t>
            </a:r>
          </a:p>
          <a:p>
            <a:r>
              <a:rPr lang="en-GB" sz="1700" b="1" kern="1200" dirty="0">
                <a:solidFill>
                  <a:schemeClr val="tx1"/>
                </a:solidFill>
                <a:latin typeface="+mn-lt"/>
                <a:ea typeface="+mn-ea"/>
                <a:cs typeface="+mn-cs"/>
              </a:rPr>
              <a:t>My ISSUP</a:t>
            </a:r>
          </a:p>
          <a:p>
            <a:r>
              <a:rPr lang="en-GB" sz="1700" b="1" kern="1200" dirty="0">
                <a:solidFill>
                  <a:schemeClr val="tx1"/>
                </a:solidFill>
                <a:latin typeface="+mn-lt"/>
                <a:ea typeface="+mn-ea"/>
                <a:cs typeface="+mn-cs"/>
              </a:rPr>
              <a:t>ISSUP news / information</a:t>
            </a:r>
          </a:p>
          <a:p>
            <a:endParaRPr lang="en-US" sz="1600" b="1" kern="1200" dirty="0">
              <a:solidFill>
                <a:schemeClr val="tx1"/>
              </a:solidFill>
              <a:latin typeface="+mn-lt"/>
              <a:ea typeface="+mn-ea"/>
              <a:cs typeface="+mn-cs"/>
            </a:endParaRPr>
          </a:p>
          <a:p>
            <a:endParaRPr lang="en-US" sz="1600" b="1" kern="1200" dirty="0">
              <a:solidFill>
                <a:schemeClr val="tx1"/>
              </a:solidFill>
              <a:latin typeface="+mn-lt"/>
              <a:ea typeface="+mn-ea"/>
              <a:cs typeface="+mn-cs"/>
            </a:endParaRPr>
          </a:p>
          <a:p>
            <a:endParaRPr lang="en-US" sz="1600" b="1" kern="1200" dirty="0">
              <a:solidFill>
                <a:schemeClr val="tx1"/>
              </a:solidFill>
              <a:latin typeface="+mn-lt"/>
              <a:ea typeface="+mn-ea"/>
              <a:cs typeface="+mn-cs"/>
            </a:endParaRPr>
          </a:p>
          <a:p>
            <a:endParaRPr lang="en-US" sz="1600" b="1" kern="1200" dirty="0">
              <a:solidFill>
                <a:schemeClr val="tx1"/>
              </a:solidFill>
              <a:latin typeface="+mn-lt"/>
              <a:ea typeface="+mn-ea"/>
              <a:cs typeface="+mn-cs"/>
            </a:endParaRPr>
          </a:p>
          <a:p>
            <a:pPr marL="0">
              <a:buFont typeface="Arial" panose="020B0604020202020204" pitchFamily="34" charset="0"/>
              <a:buChar char="•"/>
            </a:pPr>
            <a:endParaRPr lang="en-US" sz="1300" b="1" kern="1200" dirty="0">
              <a:solidFill>
                <a:schemeClr val="tx1"/>
              </a:solidFill>
              <a:latin typeface="+mn-lt"/>
              <a:ea typeface="+mn-ea"/>
              <a:cs typeface="+mn-cs"/>
            </a:endParaRPr>
          </a:p>
        </p:txBody>
      </p:sp>
    </p:spTree>
    <p:extLst>
      <p:ext uri="{BB962C8B-B14F-4D97-AF65-F5344CB8AC3E}">
        <p14:creationId xmlns:p14="http://schemas.microsoft.com/office/powerpoint/2010/main" val="937608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C5095-5269-DC45-AC84-9A12946F42D2}"/>
              </a:ext>
            </a:extLst>
          </p:cNvPr>
          <p:cNvSpPr>
            <a:spLocks noGrp="1"/>
          </p:cNvSpPr>
          <p:nvPr>
            <p:ph type="title"/>
          </p:nvPr>
        </p:nvSpPr>
        <p:spPr>
          <a:xfrm>
            <a:off x="4654295" y="4522156"/>
            <a:ext cx="5609222" cy="1363215"/>
          </a:xfrm>
        </p:spPr>
        <p:txBody>
          <a:bodyPr vert="horz" lIns="91440" tIns="45720" rIns="91440" bIns="45720" rtlCol="0" anchor="t">
            <a:normAutofit/>
          </a:bodyPr>
          <a:lstStyle/>
          <a:p>
            <a:pPr>
              <a:spcBef>
                <a:spcPct val="0"/>
              </a:spcBef>
            </a:pPr>
            <a:r>
              <a:rPr lang="en-US" sz="4800" kern="1200">
                <a:solidFill>
                  <a:schemeClr val="tx1"/>
                </a:solidFill>
                <a:latin typeface="+mj-lt"/>
                <a:ea typeface="+mj-ea"/>
                <a:cs typeface="+mj-cs"/>
              </a:rPr>
              <a:t>ISSUP… online</a:t>
            </a:r>
          </a:p>
        </p:txBody>
      </p:sp>
      <p:sp>
        <p:nvSpPr>
          <p:cNvPr id="14" name="Freeform: Shape 13">
            <a:extLst>
              <a:ext uri="{FF2B5EF4-FFF2-40B4-BE49-F238E27FC236}">
                <a16:creationId xmlns:a16="http://schemas.microsoft.com/office/drawing/2014/main" id="{83FA766D-3260-4E0A-9E7F-A2C93DFF1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ical user interface, application, website&#10;&#10;Description automatically generated">
            <a:extLst>
              <a:ext uri="{FF2B5EF4-FFF2-40B4-BE49-F238E27FC236}">
                <a16:creationId xmlns:a16="http://schemas.microsoft.com/office/drawing/2014/main" id="{61CCDC1D-1D14-9B44-8CFB-B5B9A9283E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p:spPr>
      </p:pic>
      <p:sp>
        <p:nvSpPr>
          <p:cNvPr id="16" name="Freeform: Shape 15">
            <a:extLst>
              <a:ext uri="{FF2B5EF4-FFF2-40B4-BE49-F238E27FC236}">
                <a16:creationId xmlns:a16="http://schemas.microsoft.com/office/drawing/2014/main" id="{CB435A06-5FFD-4CF8-BE06-3796EC420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Graphical user interface, website&#10;&#10;Description automatically generated">
            <a:extLst>
              <a:ext uri="{FF2B5EF4-FFF2-40B4-BE49-F238E27FC236}">
                <a16:creationId xmlns:a16="http://schemas.microsoft.com/office/drawing/2014/main" id="{3A80D169-59D9-634F-A390-18EAE864CD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p:spPr>
      </p:pic>
      <p:sp>
        <p:nvSpPr>
          <p:cNvPr id="18" name="Freeform: Shape 17">
            <a:extLst>
              <a:ext uri="{FF2B5EF4-FFF2-40B4-BE49-F238E27FC236}">
                <a16:creationId xmlns:a16="http://schemas.microsoft.com/office/drawing/2014/main" id="{5E10DA6E-C3FF-4539-BF84-4775BB7EC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Graphical user interface, text, website&#10;&#10;Description automatically generated">
            <a:extLst>
              <a:ext uri="{FF2B5EF4-FFF2-40B4-BE49-F238E27FC236}">
                <a16:creationId xmlns:a16="http://schemas.microsoft.com/office/drawing/2014/main" id="{D704878E-857F-5142-A934-F15035549E2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
          <a:stretch/>
        </p:blipFill>
        <p:spPr>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spTree>
    <p:extLst>
      <p:ext uri="{BB962C8B-B14F-4D97-AF65-F5344CB8AC3E}">
        <p14:creationId xmlns:p14="http://schemas.microsoft.com/office/powerpoint/2010/main" val="1059578673"/>
      </p:ext>
    </p:extLst>
  </p:cSld>
  <p:clrMapOvr>
    <a:overrideClrMapping bg1="dk1" tx1="lt1" bg2="dk2" tx2="lt2" accent1="accent1" accent2="accent2" accent3="accent3" accent4="accent4" accent5="accent5" accent6="accent6" hlink="hlink" folHlink="folHlink"/>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66BBF5B7-2DF3-394E-8F79-C2450F3AA1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9887"/>
            <a:ext cx="12192000" cy="6567827"/>
          </a:xfrm>
          <a:prstGeom prst="rect">
            <a:avLst/>
          </a:prstGeom>
        </p:spPr>
      </p:pic>
      <p:sp>
        <p:nvSpPr>
          <p:cNvPr id="7" name="TextBox 6">
            <a:extLst>
              <a:ext uri="{FF2B5EF4-FFF2-40B4-BE49-F238E27FC236}">
                <a16:creationId xmlns:a16="http://schemas.microsoft.com/office/drawing/2014/main" id="{02E70593-7350-224B-B8FB-CC17C4BB27EB}"/>
              </a:ext>
            </a:extLst>
          </p:cNvPr>
          <p:cNvSpPr txBox="1"/>
          <p:nvPr/>
        </p:nvSpPr>
        <p:spPr>
          <a:xfrm>
            <a:off x="1058778" y="305069"/>
            <a:ext cx="10287000" cy="62478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3"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000" dirty="0"/>
              <a:t>Afghanistan	</a:t>
            </a:r>
          </a:p>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mj-lt"/>
                <a:ea typeface="+mj-ea"/>
                <a:cs typeface="+mj-cs"/>
                <a:sym typeface="Calibri"/>
              </a:rPr>
              <a:t>Argentina</a:t>
            </a:r>
          </a:p>
          <a:p>
            <a:r>
              <a:rPr lang="en-US" sz="4000" dirty="0"/>
              <a:t>Brazil</a:t>
            </a:r>
          </a:p>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mj-lt"/>
                <a:ea typeface="+mj-ea"/>
                <a:cs typeface="+mj-cs"/>
                <a:sym typeface="Calibri"/>
              </a:rPr>
              <a:t>Chile</a:t>
            </a:r>
          </a:p>
          <a:p>
            <a:pPr marL="0" marR="0" indent="0" algn="l" defTabSz="914400" rtl="0" fontAlgn="auto" latinLnBrk="0" hangingPunct="0">
              <a:lnSpc>
                <a:spcPct val="100000"/>
              </a:lnSpc>
              <a:spcBef>
                <a:spcPts val="0"/>
              </a:spcBef>
              <a:spcAft>
                <a:spcPts val="0"/>
              </a:spcAft>
              <a:buClrTx/>
              <a:buSzTx/>
              <a:buFontTx/>
              <a:buNone/>
              <a:tabLst/>
            </a:pPr>
            <a:r>
              <a:rPr lang="en-US" sz="4000" dirty="0"/>
              <a:t>Czech Republic</a:t>
            </a:r>
          </a:p>
          <a:p>
            <a:pPr marL="0" marR="0" indent="0" algn="l" defTabSz="914400" rtl="0" fontAlgn="auto" latinLnBrk="0" hangingPunct="0">
              <a:lnSpc>
                <a:spcPct val="100000"/>
              </a:lnSpc>
              <a:spcBef>
                <a:spcPts val="0"/>
              </a:spcBef>
              <a:spcAft>
                <a:spcPts val="0"/>
              </a:spcAft>
              <a:buClrTx/>
              <a:buSzTx/>
              <a:buFontTx/>
              <a:buNone/>
              <a:tabLst/>
            </a:pPr>
            <a:r>
              <a:rPr lang="en-US" sz="4000" dirty="0"/>
              <a:t>Ecuador</a:t>
            </a:r>
          </a:p>
          <a:p>
            <a:pPr marL="0" marR="0" indent="0" algn="l" defTabSz="914400" rtl="0" fontAlgn="auto" latinLnBrk="0" hangingPunct="0">
              <a:lnSpc>
                <a:spcPct val="100000"/>
              </a:lnSpc>
              <a:spcBef>
                <a:spcPts val="0"/>
              </a:spcBef>
              <a:spcAft>
                <a:spcPts val="0"/>
              </a:spcAft>
              <a:buClrTx/>
              <a:buSzTx/>
              <a:buFontTx/>
              <a:buNone/>
              <a:tabLst/>
            </a:pPr>
            <a:r>
              <a:rPr lang="en-US" sz="4000" dirty="0"/>
              <a:t>Greece</a:t>
            </a:r>
          </a:p>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mj-lt"/>
                <a:ea typeface="+mj-ea"/>
                <a:cs typeface="+mj-cs"/>
                <a:sym typeface="Calibri"/>
              </a:rPr>
              <a:t>India	</a:t>
            </a:r>
          </a:p>
          <a:p>
            <a:pPr marL="0" marR="0" indent="0" algn="l" defTabSz="914400" rtl="0" fontAlgn="auto" latinLnBrk="0" hangingPunct="0">
              <a:lnSpc>
                <a:spcPct val="100000"/>
              </a:lnSpc>
              <a:spcBef>
                <a:spcPts val="0"/>
              </a:spcBef>
              <a:spcAft>
                <a:spcPts val="0"/>
              </a:spcAft>
              <a:buClrTx/>
              <a:buSzTx/>
              <a:buFontTx/>
              <a:buNone/>
              <a:tabLst/>
            </a:pPr>
            <a:r>
              <a:rPr lang="en-US" sz="4000" dirty="0"/>
              <a:t>Indonesia	</a:t>
            </a:r>
          </a:p>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mj-lt"/>
                <a:ea typeface="+mj-ea"/>
                <a:cs typeface="+mj-cs"/>
                <a:sym typeface="Calibri"/>
              </a:rPr>
              <a:t>I</a:t>
            </a:r>
            <a:r>
              <a:rPr lang="en-US" sz="4000" dirty="0"/>
              <a:t>taly</a:t>
            </a:r>
          </a:p>
          <a:p>
            <a:pPr marL="0" marR="0" indent="0" algn="l" defTabSz="914400" rtl="0" fontAlgn="auto" latinLnBrk="0" hangingPunct="0">
              <a:lnSpc>
                <a:spcPct val="100000"/>
              </a:lnSpc>
              <a:spcBef>
                <a:spcPts val="0"/>
              </a:spcBef>
              <a:spcAft>
                <a:spcPts val="0"/>
              </a:spcAft>
              <a:buClrTx/>
              <a:buSzTx/>
              <a:buFontTx/>
              <a:buNone/>
              <a:tabLst/>
            </a:pPr>
            <a:r>
              <a:rPr lang="en-US" sz="4000" dirty="0"/>
              <a:t>Kazakhstan</a:t>
            </a:r>
          </a:p>
          <a:p>
            <a:pPr marL="0" marR="0" indent="0" algn="l" defTabSz="914400" rtl="0" fontAlgn="auto" latinLnBrk="0" hangingPunct="0">
              <a:lnSpc>
                <a:spcPct val="100000"/>
              </a:lnSpc>
              <a:spcBef>
                <a:spcPts val="0"/>
              </a:spcBef>
              <a:spcAft>
                <a:spcPts val="0"/>
              </a:spcAft>
              <a:buClrTx/>
              <a:buSzTx/>
              <a:buFontTx/>
              <a:buNone/>
              <a:tabLst/>
            </a:pPr>
            <a:r>
              <a:rPr lang="en-US" sz="4000" dirty="0"/>
              <a:t>Kenya</a:t>
            </a:r>
          </a:p>
          <a:p>
            <a:pPr marL="0" marR="0" indent="0" algn="l" defTabSz="914400" rtl="0" fontAlgn="auto" latinLnBrk="0" hangingPunct="0">
              <a:lnSpc>
                <a:spcPct val="100000"/>
              </a:lnSpc>
              <a:spcBef>
                <a:spcPts val="0"/>
              </a:spcBef>
              <a:spcAft>
                <a:spcPts val="0"/>
              </a:spcAft>
              <a:buClrTx/>
              <a:buSzTx/>
              <a:buFontTx/>
              <a:buNone/>
              <a:tabLst/>
            </a:pPr>
            <a:r>
              <a:rPr lang="en-US" sz="4000" dirty="0"/>
              <a:t>Lebanon</a:t>
            </a:r>
          </a:p>
          <a:p>
            <a:pPr marL="0" marR="0" indent="0" algn="l" defTabSz="914400" rtl="0" fontAlgn="auto" latinLnBrk="0" hangingPunct="0">
              <a:lnSpc>
                <a:spcPct val="100000"/>
              </a:lnSpc>
              <a:spcBef>
                <a:spcPts val="0"/>
              </a:spcBef>
              <a:spcAft>
                <a:spcPts val="0"/>
              </a:spcAft>
              <a:buClrTx/>
              <a:buSzTx/>
              <a:buFontTx/>
              <a:buNone/>
              <a:tabLst/>
            </a:pPr>
            <a:r>
              <a:rPr lang="en-US" sz="4000" dirty="0"/>
              <a:t>Mexico</a:t>
            </a:r>
          </a:p>
          <a:p>
            <a:pPr marL="0" marR="0" indent="0" algn="l" defTabSz="914400" rtl="0" fontAlgn="auto" latinLnBrk="0" hangingPunct="0">
              <a:lnSpc>
                <a:spcPct val="100000"/>
              </a:lnSpc>
              <a:spcBef>
                <a:spcPts val="0"/>
              </a:spcBef>
              <a:spcAft>
                <a:spcPts val="0"/>
              </a:spcAft>
              <a:buClrTx/>
              <a:buSzTx/>
              <a:buFontTx/>
              <a:buNone/>
              <a:tabLst/>
            </a:pPr>
            <a:r>
              <a:rPr lang="en-US" sz="4000" dirty="0"/>
              <a:t>Nigeria</a:t>
            </a:r>
          </a:p>
          <a:p>
            <a:pPr marL="0" marR="0" indent="0" algn="l" defTabSz="914400" rtl="0" fontAlgn="auto" latinLnBrk="0" hangingPunct="0">
              <a:lnSpc>
                <a:spcPct val="100000"/>
              </a:lnSpc>
              <a:spcBef>
                <a:spcPts val="0"/>
              </a:spcBef>
              <a:spcAft>
                <a:spcPts val="0"/>
              </a:spcAft>
              <a:buClrTx/>
              <a:buSzTx/>
              <a:buFontTx/>
              <a:buNone/>
              <a:tabLst/>
            </a:pPr>
            <a:r>
              <a:rPr lang="en-US" sz="4000" dirty="0"/>
              <a:t>Pakistan</a:t>
            </a:r>
          </a:p>
          <a:p>
            <a:pPr marL="0" marR="0" indent="0" algn="l" defTabSz="914400" rtl="0" fontAlgn="auto" latinLnBrk="0" hangingPunct="0">
              <a:lnSpc>
                <a:spcPct val="100000"/>
              </a:lnSpc>
              <a:spcBef>
                <a:spcPts val="0"/>
              </a:spcBef>
              <a:spcAft>
                <a:spcPts val="0"/>
              </a:spcAft>
              <a:buClrTx/>
              <a:buSzTx/>
              <a:buFontTx/>
              <a:buNone/>
              <a:tabLst/>
            </a:pPr>
            <a:r>
              <a:rPr lang="en-US" sz="4000" dirty="0"/>
              <a:t>Peru</a:t>
            </a:r>
          </a:p>
          <a:p>
            <a:pPr marL="0" marR="0" indent="0" algn="l" defTabSz="914400" rtl="0" fontAlgn="auto" latinLnBrk="0" hangingPunct="0">
              <a:lnSpc>
                <a:spcPct val="100000"/>
              </a:lnSpc>
              <a:spcBef>
                <a:spcPts val="0"/>
              </a:spcBef>
              <a:spcAft>
                <a:spcPts val="0"/>
              </a:spcAft>
              <a:buClrTx/>
              <a:buSzTx/>
              <a:buFontTx/>
              <a:buNone/>
              <a:tabLst/>
            </a:pPr>
            <a:r>
              <a:rPr lang="en-US" sz="4000" dirty="0"/>
              <a:t>Philippines</a:t>
            </a:r>
          </a:p>
          <a:p>
            <a:pPr marL="0" marR="0" indent="0" algn="l" defTabSz="914400" rtl="0" fontAlgn="auto" latinLnBrk="0" hangingPunct="0">
              <a:lnSpc>
                <a:spcPct val="100000"/>
              </a:lnSpc>
              <a:spcBef>
                <a:spcPts val="0"/>
              </a:spcBef>
              <a:spcAft>
                <a:spcPts val="0"/>
              </a:spcAft>
              <a:buClrTx/>
              <a:buSzTx/>
              <a:buFontTx/>
              <a:buNone/>
              <a:tabLst/>
            </a:pPr>
            <a:r>
              <a:rPr lang="en-US" sz="4000" dirty="0"/>
              <a:t>South Africa</a:t>
            </a:r>
          </a:p>
          <a:p>
            <a:pPr marL="0" marR="0" indent="0" algn="l" defTabSz="914400" rtl="0" fontAlgn="auto" latinLnBrk="0" hangingPunct="0">
              <a:lnSpc>
                <a:spcPct val="100000"/>
              </a:lnSpc>
              <a:spcBef>
                <a:spcPts val="0"/>
              </a:spcBef>
              <a:spcAft>
                <a:spcPts val="0"/>
              </a:spcAft>
              <a:buClrTx/>
              <a:buSzTx/>
              <a:buFontTx/>
              <a:buNone/>
              <a:tabLst/>
            </a:pPr>
            <a:r>
              <a:rPr lang="en-US" sz="4000" dirty="0"/>
              <a:t>Togo</a:t>
            </a:r>
          </a:p>
          <a:p>
            <a:pPr marL="0" marR="0" indent="0" algn="l" defTabSz="914400" rtl="0" fontAlgn="auto" latinLnBrk="0" hangingPunct="0">
              <a:lnSpc>
                <a:spcPct val="100000"/>
              </a:lnSpc>
              <a:spcBef>
                <a:spcPts val="0"/>
              </a:spcBef>
              <a:spcAft>
                <a:spcPts val="0"/>
              </a:spcAft>
              <a:buClrTx/>
              <a:buSzTx/>
              <a:buFontTx/>
              <a:buNone/>
              <a:tabLst/>
            </a:pPr>
            <a:r>
              <a:rPr lang="en-US" sz="4000" dirty="0"/>
              <a:t>Uganda</a:t>
            </a:r>
          </a:p>
          <a:p>
            <a:pPr marL="0" marR="0" indent="0" algn="l" defTabSz="914400" rtl="0" fontAlgn="auto" latinLnBrk="0" hangingPunct="0">
              <a:lnSpc>
                <a:spcPct val="100000"/>
              </a:lnSpc>
              <a:spcBef>
                <a:spcPts val="0"/>
              </a:spcBef>
              <a:spcAft>
                <a:spcPts val="0"/>
              </a:spcAft>
              <a:buClrTx/>
              <a:buSzTx/>
              <a:buFontTx/>
              <a:buNone/>
              <a:tabLst/>
            </a:pPr>
            <a:r>
              <a:rPr lang="en-US" sz="4000" dirty="0"/>
              <a:t>Ukraine</a:t>
            </a:r>
          </a:p>
          <a:p>
            <a:pPr marL="0" marR="0" indent="0" algn="l" defTabSz="914400" rtl="0" fontAlgn="auto" latinLnBrk="0" hangingPunct="0">
              <a:lnSpc>
                <a:spcPct val="100000"/>
              </a:lnSpc>
              <a:spcBef>
                <a:spcPts val="0"/>
              </a:spcBef>
              <a:spcAft>
                <a:spcPts val="0"/>
              </a:spcAft>
              <a:buClrTx/>
              <a:buSzTx/>
              <a:buFontTx/>
              <a:buNone/>
              <a:tabLst/>
            </a:pPr>
            <a:r>
              <a:rPr lang="en-US" sz="4000" dirty="0"/>
              <a:t>UAE</a:t>
            </a:r>
          </a:p>
          <a:p>
            <a:pPr marL="0" marR="0" indent="0" algn="l" defTabSz="9144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0000"/>
                </a:solidFill>
                <a:effectLst/>
                <a:uFillTx/>
                <a:latin typeface="+mj-lt"/>
                <a:ea typeface="+mj-ea"/>
                <a:cs typeface="+mj-cs"/>
                <a:sym typeface="Calibri"/>
              </a:rPr>
              <a:t>UK</a:t>
            </a:r>
          </a:p>
        </p:txBody>
      </p:sp>
    </p:spTree>
    <p:extLst>
      <p:ext uri="{BB962C8B-B14F-4D97-AF65-F5344CB8AC3E}">
        <p14:creationId xmlns:p14="http://schemas.microsoft.com/office/powerpoint/2010/main" val="18395101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0D7EF-5722-8F4E-87FD-3F1C8B4BD376}"/>
              </a:ext>
            </a:extLst>
          </p:cNvPr>
          <p:cNvSpPr>
            <a:spLocks noGrp="1"/>
          </p:cNvSpPr>
          <p:nvPr>
            <p:ph type="title"/>
          </p:nvPr>
        </p:nvSpPr>
        <p:spPr>
          <a:xfrm>
            <a:off x="524256" y="491260"/>
            <a:ext cx="6594189" cy="1625210"/>
          </a:xfrm>
        </p:spPr>
        <p:txBody>
          <a:bodyPr vert="horz" lIns="91440" tIns="45720" rIns="91440" bIns="45720" rtlCol="0" anchor="ctr">
            <a:normAutofit/>
          </a:bodyPr>
          <a:lstStyle/>
          <a:p>
            <a:pPr>
              <a:spcBef>
                <a:spcPct val="0"/>
              </a:spcBef>
            </a:pPr>
            <a:endParaRPr lang="en-US" sz="4400" b="1" kern="1200">
              <a:solidFill>
                <a:srgbClr val="FFFFFF"/>
              </a:solidFill>
              <a:latin typeface="+mj-lt"/>
              <a:ea typeface="+mj-ea"/>
              <a:cs typeface="+mj-cs"/>
            </a:endParaRPr>
          </a:p>
        </p:txBody>
      </p:sp>
      <p:pic>
        <p:nvPicPr>
          <p:cNvPr id="7" name="Picture 6">
            <a:extLst>
              <a:ext uri="{FF2B5EF4-FFF2-40B4-BE49-F238E27FC236}">
                <a16:creationId xmlns:a16="http://schemas.microsoft.com/office/drawing/2014/main" id="{F403B34C-3E9B-6942-ABE4-44A5675098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a:xfrm>
            <a:off x="0" y="4509310"/>
            <a:ext cx="3442803" cy="1958184"/>
          </a:xfrm>
          <a:prstGeom prst="rect">
            <a:avLst/>
          </a:prstGeom>
        </p:spPr>
      </p:pic>
      <p:pic>
        <p:nvPicPr>
          <p:cNvPr id="8" name="Picture 7" descr="A screenshot of a computer screen&#10;&#10;Description automatically generated">
            <a:extLst>
              <a:ext uri="{FF2B5EF4-FFF2-40B4-BE49-F238E27FC236}">
                <a16:creationId xmlns:a16="http://schemas.microsoft.com/office/drawing/2014/main" id="{48C6ECAA-9723-8C42-BB63-756C98DD26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
          <a:stretch/>
        </p:blipFill>
        <p:spPr>
          <a:xfrm>
            <a:off x="3936652" y="2453632"/>
            <a:ext cx="3447288" cy="1956816"/>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23A14CE7-75AD-194C-AD2E-E28A438524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85" y="2448513"/>
            <a:ext cx="3447288" cy="1956816"/>
          </a:xfrm>
          <a:prstGeom prst="rect">
            <a:avLst/>
          </a:prstGeom>
        </p:spPr>
      </p:pic>
      <p:sp>
        <p:nvSpPr>
          <p:cNvPr id="3" name="Text Placeholder 2">
            <a:extLst>
              <a:ext uri="{FF2B5EF4-FFF2-40B4-BE49-F238E27FC236}">
                <a16:creationId xmlns:a16="http://schemas.microsoft.com/office/drawing/2014/main" id="{29A49A2F-CEC9-184A-A761-6C0CA764F408}"/>
              </a:ext>
            </a:extLst>
          </p:cNvPr>
          <p:cNvSpPr>
            <a:spLocks noGrp="1"/>
          </p:cNvSpPr>
          <p:nvPr>
            <p:ph type="body" idx="1"/>
          </p:nvPr>
        </p:nvSpPr>
        <p:spPr>
          <a:xfrm>
            <a:off x="7957973" y="763523"/>
            <a:ext cx="3511296" cy="5330952"/>
          </a:xfrm>
        </p:spPr>
        <p:txBody>
          <a:bodyPr vert="horz" lIns="91440" tIns="45720" rIns="91440" bIns="45720" rtlCol="0" anchor="ctr">
            <a:normAutofit/>
          </a:bodyPr>
          <a:lstStyle/>
          <a:p>
            <a:pPr>
              <a:buFont typeface="Arial" panose="020B0604020202020204" pitchFamily="34" charset="0"/>
              <a:buChar char="•"/>
            </a:pPr>
            <a:endParaRPr lang="en-US" sz="2200" kern="1200">
              <a:solidFill>
                <a:srgbClr val="FFFFFF"/>
              </a:solidFill>
              <a:latin typeface="+mn-lt"/>
              <a:ea typeface="+mn-ea"/>
              <a:cs typeface="+mn-cs"/>
            </a:endParaRPr>
          </a:p>
        </p:txBody>
      </p:sp>
      <p:pic>
        <p:nvPicPr>
          <p:cNvPr id="10" name="Picture 9" descr="A screenshot of a person&#10;&#10;Description automatically generated">
            <a:extLst>
              <a:ext uri="{FF2B5EF4-FFF2-40B4-BE49-F238E27FC236}">
                <a16:creationId xmlns:a16="http://schemas.microsoft.com/office/drawing/2014/main" id="{2D0C51BB-978E-EE44-A855-AE93D6EB54D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56796" y="4509310"/>
            <a:ext cx="4471032" cy="1996653"/>
          </a:xfrm>
          <a:prstGeom prst="rect">
            <a:avLst/>
          </a:prstGeom>
        </p:spPr>
      </p:pic>
      <p:pic>
        <p:nvPicPr>
          <p:cNvPr id="16" name="Picture 15" descr="A screenshot of a person&#10;&#10;Description automatically generated">
            <a:extLst>
              <a:ext uri="{FF2B5EF4-FFF2-40B4-BE49-F238E27FC236}">
                <a16:creationId xmlns:a16="http://schemas.microsoft.com/office/drawing/2014/main" id="{CDABA16D-E6AB-444A-8CD1-E7DB9DF08E1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539914" y="287635"/>
            <a:ext cx="4635500" cy="2146300"/>
          </a:xfrm>
          <a:prstGeom prst="rect">
            <a:avLst/>
          </a:prstGeom>
        </p:spPr>
      </p:pic>
      <p:pic>
        <p:nvPicPr>
          <p:cNvPr id="24" name="Picture 23" descr="A picture containing photo, people, bus, person&#10;&#10;Description automatically generated">
            <a:extLst>
              <a:ext uri="{FF2B5EF4-FFF2-40B4-BE49-F238E27FC236}">
                <a16:creationId xmlns:a16="http://schemas.microsoft.com/office/drawing/2014/main" id="{E72615F4-F496-6E4C-833B-178B403952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39914" y="2433935"/>
            <a:ext cx="4658296" cy="4072028"/>
          </a:xfrm>
          <a:prstGeom prst="rect">
            <a:avLst/>
          </a:prstGeom>
        </p:spPr>
      </p:pic>
      <p:pic>
        <p:nvPicPr>
          <p:cNvPr id="28" name="Picture 27" descr="A screenshot of a cell phone&#10;&#10;Description automatically generated">
            <a:extLst>
              <a:ext uri="{FF2B5EF4-FFF2-40B4-BE49-F238E27FC236}">
                <a16:creationId xmlns:a16="http://schemas.microsoft.com/office/drawing/2014/main" id="{77915BA8-D7E1-B347-BC64-3D24979716B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2902"/>
            <a:ext cx="4991725" cy="2481415"/>
          </a:xfrm>
          <a:prstGeom prst="rect">
            <a:avLst/>
          </a:prstGeom>
        </p:spPr>
      </p:pic>
      <p:pic>
        <p:nvPicPr>
          <p:cNvPr id="31" name="Picture 30" descr="A screenshot of a cell phone&#10;&#10;Description automatically generated">
            <a:extLst>
              <a:ext uri="{FF2B5EF4-FFF2-40B4-BE49-F238E27FC236}">
                <a16:creationId xmlns:a16="http://schemas.microsoft.com/office/drawing/2014/main" id="{FC97C4C5-AE05-5549-BD7F-5C3E23905C4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91725" y="-32902"/>
            <a:ext cx="2516677" cy="2481415"/>
          </a:xfrm>
          <a:prstGeom prst="rect">
            <a:avLst/>
          </a:prstGeom>
        </p:spPr>
      </p:pic>
    </p:spTree>
    <p:extLst>
      <p:ext uri="{BB962C8B-B14F-4D97-AF65-F5344CB8AC3E}">
        <p14:creationId xmlns:p14="http://schemas.microsoft.com/office/powerpoint/2010/main" val="175495729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in a room&#13;&#10;&#13;&#10;Description automatically generated">
            <a:extLst>
              <a:ext uri="{FF2B5EF4-FFF2-40B4-BE49-F238E27FC236}">
                <a16:creationId xmlns:a16="http://schemas.microsoft.com/office/drawing/2014/main" id="{DF0AA3B4-AE9C-114A-87E0-FD332095CB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12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15" name="Shape 115"/>
          <p:cNvSpPr>
            <a:spLocks noGrp="1"/>
          </p:cNvSpPr>
          <p:nvPr>
            <p:ph type="title"/>
          </p:nvPr>
        </p:nvSpPr>
        <p:spPr>
          <a:xfrm>
            <a:off x="709448" y="1913950"/>
            <a:ext cx="4204137" cy="1342754"/>
          </a:xfrm>
          <a:prstGeom prst="rect">
            <a:avLst/>
          </a:prstGeom>
        </p:spPr>
        <p:txBody>
          <a:bodyPr vert="horz" lIns="91440" tIns="45720" rIns="91440" bIns="45720" rtlCol="0" anchor="ctr">
            <a:normAutofit/>
          </a:bodyPr>
          <a:lstStyle>
            <a:lvl1pPr>
              <a:defRPr sz="3200">
                <a:solidFill>
                  <a:srgbClr val="002060"/>
                </a:solidFill>
              </a:defRPr>
            </a:lvl1pPr>
          </a:lstStyle>
          <a:p>
            <a:pPr algn="ctr">
              <a:spcBef>
                <a:spcPct val="0"/>
              </a:spcBef>
            </a:pPr>
            <a:r>
              <a:rPr lang="en-US" sz="3600" b="1" kern="1200" dirty="0">
                <a:solidFill>
                  <a:schemeClr val="tx1"/>
                </a:solidFill>
              </a:rPr>
              <a:t>ISSUP Event</a:t>
            </a:r>
          </a:p>
        </p:txBody>
      </p:sp>
      <p:cxnSp>
        <p:nvCxnSpPr>
          <p:cNvPr id="123" name="Straight Connector 12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16" name="Shape 116"/>
          <p:cNvSpPr>
            <a:spLocks noGrp="1"/>
          </p:cNvSpPr>
          <p:nvPr>
            <p:ph type="body" idx="1"/>
          </p:nvPr>
        </p:nvSpPr>
        <p:spPr>
          <a:xfrm>
            <a:off x="511228" y="3366595"/>
            <a:ext cx="5875284" cy="3571840"/>
          </a:xfrm>
          <a:prstGeom prst="rect">
            <a:avLst/>
          </a:prstGeom>
        </p:spPr>
        <p:txBody>
          <a:bodyPr vert="horz" lIns="91440" tIns="45720" rIns="91440" bIns="45720" rtlCol="0" anchor="ctr">
            <a:normAutofit fontScale="47500" lnSpcReduction="20000"/>
          </a:bodyPr>
          <a:lstStyle/>
          <a:p>
            <a:pPr marL="0">
              <a:spcBef>
                <a:spcPts val="0"/>
              </a:spcBef>
              <a:spcAft>
                <a:spcPts val="600"/>
              </a:spcAft>
              <a:buSzTx/>
              <a:buFont typeface="Arial" panose="020B0604020202020204" pitchFamily="34" charset="0"/>
              <a:buChar char="•"/>
              <a:defRPr sz="2100" b="1">
                <a:solidFill>
                  <a:schemeClr val="accent2"/>
                </a:solidFill>
              </a:defRPr>
            </a:pPr>
            <a:endParaRPr lang="en-US" sz="900" kern="1200" dirty="0">
              <a:solidFill>
                <a:schemeClr val="tx1"/>
              </a:solidFill>
              <a:latin typeface="+mn-lt"/>
              <a:ea typeface="+mn-ea"/>
              <a:cs typeface="+mn-cs"/>
            </a:endParaRPr>
          </a:p>
          <a:p>
            <a:pPr marL="0" indent="0">
              <a:lnSpc>
                <a:spcPct val="140000"/>
              </a:lnSpc>
              <a:spcBef>
                <a:spcPts val="0"/>
              </a:spcBef>
              <a:buNone/>
              <a:defRPr>
                <a:solidFill>
                  <a:srgbClr val="262626"/>
                </a:solidFill>
              </a:defRPr>
            </a:pPr>
            <a:r>
              <a:rPr lang="en-US" sz="4400" b="1" dirty="0"/>
              <a:t>Thailand 2015</a:t>
            </a:r>
          </a:p>
          <a:p>
            <a:pPr marL="0" indent="0">
              <a:lnSpc>
                <a:spcPct val="140000"/>
              </a:lnSpc>
              <a:spcBef>
                <a:spcPts val="0"/>
              </a:spcBef>
              <a:buNone/>
              <a:defRPr>
                <a:solidFill>
                  <a:srgbClr val="262626"/>
                </a:solidFill>
              </a:defRPr>
            </a:pPr>
            <a:r>
              <a:rPr lang="en-US" sz="4400" b="1" dirty="0"/>
              <a:t>Brazil 2016</a:t>
            </a:r>
          </a:p>
          <a:p>
            <a:pPr marL="0" indent="0">
              <a:lnSpc>
                <a:spcPct val="140000"/>
              </a:lnSpc>
              <a:spcBef>
                <a:spcPts val="0"/>
              </a:spcBef>
              <a:buNone/>
              <a:defRPr>
                <a:solidFill>
                  <a:srgbClr val="262626"/>
                </a:solidFill>
              </a:defRPr>
            </a:pPr>
            <a:r>
              <a:rPr lang="en-US" sz="4400" b="1" dirty="0"/>
              <a:t>Mexico 2017</a:t>
            </a:r>
          </a:p>
          <a:p>
            <a:pPr marL="0" indent="0">
              <a:lnSpc>
                <a:spcPct val="140000"/>
              </a:lnSpc>
              <a:spcBef>
                <a:spcPts val="0"/>
              </a:spcBef>
              <a:buNone/>
              <a:defRPr>
                <a:solidFill>
                  <a:srgbClr val="262626"/>
                </a:solidFill>
              </a:defRPr>
            </a:pPr>
            <a:r>
              <a:rPr lang="en-US" sz="4400" b="1" dirty="0"/>
              <a:t>Kenya 2018</a:t>
            </a:r>
          </a:p>
          <a:p>
            <a:pPr marL="0" indent="0">
              <a:lnSpc>
                <a:spcPct val="140000"/>
              </a:lnSpc>
              <a:spcBef>
                <a:spcPts val="0"/>
              </a:spcBef>
              <a:buNone/>
              <a:defRPr>
                <a:solidFill>
                  <a:srgbClr val="262626"/>
                </a:solidFill>
              </a:defRPr>
            </a:pPr>
            <a:r>
              <a:rPr lang="en-US" sz="4400" b="1" dirty="0"/>
              <a:t>Austria 2019</a:t>
            </a:r>
          </a:p>
          <a:p>
            <a:pPr marL="0" indent="0">
              <a:lnSpc>
                <a:spcPct val="140000"/>
              </a:lnSpc>
              <a:spcBef>
                <a:spcPts val="0"/>
              </a:spcBef>
              <a:buNone/>
              <a:defRPr>
                <a:solidFill>
                  <a:srgbClr val="262626"/>
                </a:solidFill>
              </a:defRPr>
            </a:pPr>
            <a:r>
              <a:rPr lang="en-US" sz="4400" b="1" dirty="0"/>
              <a:t>Africa 2020 – First virtual conference</a:t>
            </a:r>
          </a:p>
          <a:p>
            <a:pPr marL="0" indent="0">
              <a:lnSpc>
                <a:spcPct val="140000"/>
              </a:lnSpc>
              <a:spcBef>
                <a:spcPts val="0"/>
              </a:spcBef>
              <a:buNone/>
              <a:defRPr>
                <a:solidFill>
                  <a:srgbClr val="262626"/>
                </a:solidFill>
              </a:defRPr>
            </a:pPr>
            <a:endParaRPr lang="en-US" sz="4400" b="1" dirty="0"/>
          </a:p>
          <a:p>
            <a:pPr marL="0" indent="0">
              <a:lnSpc>
                <a:spcPct val="140000"/>
              </a:lnSpc>
              <a:spcBef>
                <a:spcPts val="0"/>
              </a:spcBef>
              <a:buNone/>
              <a:defRPr>
                <a:solidFill>
                  <a:srgbClr val="262626"/>
                </a:solidFill>
              </a:defRPr>
            </a:pPr>
            <a:r>
              <a:rPr lang="en-US" sz="4400" b="1" dirty="0"/>
              <a:t>Abu Dhabi 2022</a:t>
            </a:r>
          </a:p>
          <a:p>
            <a:pPr marL="0">
              <a:spcBef>
                <a:spcPts val="0"/>
              </a:spcBef>
              <a:spcAft>
                <a:spcPts val="600"/>
              </a:spcAft>
              <a:buSzTx/>
              <a:buFont typeface="Arial" panose="020B0604020202020204" pitchFamily="34" charset="0"/>
              <a:buChar char="•"/>
              <a:defRPr sz="2100" b="1">
                <a:solidFill>
                  <a:schemeClr val="accent2"/>
                </a:solidFill>
              </a:defRPr>
            </a:pPr>
            <a:endParaRPr lang="en-US" sz="900" kern="1200" dirty="0">
              <a:solidFill>
                <a:schemeClr val="tx1"/>
              </a:solidFill>
              <a:latin typeface="+mn-lt"/>
              <a:ea typeface="+mn-ea"/>
              <a:cs typeface="+mn-cs"/>
            </a:endParaRPr>
          </a:p>
          <a:p>
            <a:pPr>
              <a:spcBef>
                <a:spcPts val="0"/>
              </a:spcBef>
              <a:spcAft>
                <a:spcPts val="600"/>
              </a:spcAft>
              <a:buSzTx/>
              <a:buFont typeface="Arial" panose="020B0604020202020204" pitchFamily="34" charset="0"/>
              <a:buChar char="•"/>
              <a:defRPr sz="2100" b="1">
                <a:solidFill>
                  <a:schemeClr val="accent2"/>
                </a:solidFill>
              </a:defRPr>
            </a:pPr>
            <a:endParaRPr lang="en-US" sz="900" kern="1200" dirty="0">
              <a:solidFill>
                <a:schemeClr val="tx1"/>
              </a:solidFill>
              <a:latin typeface="+mn-lt"/>
              <a:ea typeface="+mn-ea"/>
              <a:cs typeface="+mn-cs"/>
            </a:endParaRPr>
          </a:p>
          <a:p>
            <a:pPr marL="0">
              <a:spcBef>
                <a:spcPts val="0"/>
              </a:spcBef>
              <a:spcAft>
                <a:spcPts val="600"/>
              </a:spcAft>
              <a:buSzTx/>
              <a:buFont typeface="Arial" panose="020B0604020202020204" pitchFamily="34" charset="0"/>
              <a:buChar char="•"/>
              <a:defRPr sz="2100" b="1">
                <a:solidFill>
                  <a:schemeClr val="accent2"/>
                </a:solidFill>
              </a:defRPr>
            </a:pPr>
            <a:endParaRPr lang="en-US" sz="900" kern="1200" dirty="0">
              <a:solidFill>
                <a:schemeClr val="tx1"/>
              </a:solidFill>
              <a:latin typeface="+mn-lt"/>
              <a:ea typeface="+mn-ea"/>
              <a:cs typeface="+mn-cs"/>
            </a:endParaRPr>
          </a:p>
          <a:p>
            <a:pPr>
              <a:spcBef>
                <a:spcPts val="0"/>
              </a:spcBef>
              <a:spcAft>
                <a:spcPts val="600"/>
              </a:spcAft>
              <a:buSzTx/>
              <a:buFont typeface="Arial" panose="020B0604020202020204" pitchFamily="34" charset="0"/>
              <a:buChar char="•"/>
              <a:defRPr sz="2100" b="1">
                <a:solidFill>
                  <a:schemeClr val="accent2"/>
                </a:solidFill>
              </a:defRPr>
            </a:pPr>
            <a:endParaRPr lang="en-US" sz="900" kern="1200" dirty="0">
              <a:solidFill>
                <a:schemeClr val="tx1"/>
              </a:solidFill>
              <a:latin typeface="+mn-lt"/>
              <a:ea typeface="+mn-ea"/>
              <a:cs typeface="+mn-cs"/>
            </a:endParaRPr>
          </a:p>
        </p:txBody>
      </p:sp>
    </p:spTree>
    <p:extLst>
      <p:ext uri="{BB962C8B-B14F-4D97-AF65-F5344CB8AC3E}">
        <p14:creationId xmlns:p14="http://schemas.microsoft.com/office/powerpoint/2010/main" val="37666008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598BFFDD-86AA-8047-9E0F-6EB022B992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2"/>
          <a:stretch/>
        </p:blipFill>
        <p:spPr>
          <a:xfrm>
            <a:off x="3811166" y="62712"/>
            <a:ext cx="3719750" cy="2225041"/>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23D19A9F-9E22-A542-A669-4B43A7B766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b="-1"/>
          <a:stretch/>
        </p:blipFill>
        <p:spPr>
          <a:xfrm>
            <a:off x="45717" y="62713"/>
            <a:ext cx="3719752" cy="2267032"/>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A398F492-F8C7-A949-835D-99C2629F7FC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b="-1"/>
          <a:stretch/>
        </p:blipFill>
        <p:spPr>
          <a:xfrm>
            <a:off x="3811166" y="4658527"/>
            <a:ext cx="3719729" cy="2208616"/>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EDC24423-51A4-5A47-A485-5678C7910BA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
          <a:stretch/>
        </p:blipFill>
        <p:spPr>
          <a:xfrm>
            <a:off x="45717" y="2368832"/>
            <a:ext cx="3719748" cy="2208617"/>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ACBF83ED-653A-B64F-9401-88F2FDDD98D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3"/>
          <a:stretch/>
        </p:blipFill>
        <p:spPr>
          <a:xfrm>
            <a:off x="3811168" y="2352408"/>
            <a:ext cx="3719748" cy="2241464"/>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7F63E0AC-3915-B647-BA05-39A5E92D329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713" y="4616536"/>
            <a:ext cx="3719752" cy="2250607"/>
          </a:xfrm>
          <a:prstGeom prst="rect">
            <a:avLst/>
          </a:prstGeom>
        </p:spPr>
      </p:pic>
      <p:sp>
        <p:nvSpPr>
          <p:cNvPr id="3" name="Text Placeholder 2">
            <a:extLst>
              <a:ext uri="{FF2B5EF4-FFF2-40B4-BE49-F238E27FC236}">
                <a16:creationId xmlns:a16="http://schemas.microsoft.com/office/drawing/2014/main" id="{D27DF3B3-7067-7F41-B2EC-A008F7BF0D78}"/>
              </a:ext>
            </a:extLst>
          </p:cNvPr>
          <p:cNvSpPr>
            <a:spLocks noGrp="1"/>
          </p:cNvSpPr>
          <p:nvPr>
            <p:ph type="body" idx="1"/>
          </p:nvPr>
        </p:nvSpPr>
        <p:spPr>
          <a:xfrm>
            <a:off x="7692571" y="677023"/>
            <a:ext cx="4453712" cy="5693797"/>
          </a:xfrm>
        </p:spPr>
        <p:txBody>
          <a:bodyPr vert="horz" lIns="91440" tIns="45720" rIns="91440" bIns="45720" rtlCol="0">
            <a:normAutofit fontScale="92500" lnSpcReduction="10000"/>
          </a:bodyPr>
          <a:lstStyle/>
          <a:p>
            <a:pPr marL="0" indent="0" algn="ctr">
              <a:buNone/>
            </a:pPr>
            <a:r>
              <a:rPr lang="en-US" sz="2000" b="1" kern="1200" dirty="0">
                <a:solidFill>
                  <a:schemeClr val="tx1"/>
                </a:solidFill>
                <a:latin typeface="+mn-lt"/>
                <a:ea typeface="+mn-ea"/>
                <a:cs typeface="+mn-cs"/>
              </a:rPr>
              <a:t>1</a:t>
            </a:r>
            <a:r>
              <a:rPr lang="en-US" sz="2000" b="1" kern="1200" baseline="30000" dirty="0">
                <a:solidFill>
                  <a:schemeClr val="tx1"/>
                </a:solidFill>
                <a:latin typeface="+mn-lt"/>
                <a:ea typeface="+mn-ea"/>
                <a:cs typeface="+mn-cs"/>
              </a:rPr>
              <a:t>st</a:t>
            </a:r>
            <a:r>
              <a:rPr lang="en-US" sz="2000" b="1" kern="1200" dirty="0">
                <a:solidFill>
                  <a:schemeClr val="tx1"/>
                </a:solidFill>
                <a:latin typeface="+mn-lt"/>
                <a:ea typeface="+mn-ea"/>
                <a:cs typeface="+mn-cs"/>
              </a:rPr>
              <a:t> Virtual Conference</a:t>
            </a:r>
          </a:p>
          <a:p>
            <a:pPr marL="0" indent="0" algn="ctr">
              <a:buNone/>
            </a:pPr>
            <a:r>
              <a:rPr lang="en-US" sz="2000" b="1" kern="1200" dirty="0">
                <a:solidFill>
                  <a:schemeClr val="tx1"/>
                </a:solidFill>
                <a:latin typeface="+mn-lt"/>
                <a:ea typeface="+mn-ea"/>
                <a:cs typeface="+mn-cs"/>
              </a:rPr>
              <a:t>Drug Demand Reduction in Africa</a:t>
            </a:r>
          </a:p>
          <a:p>
            <a:pPr marL="0" indent="0" algn="ctr">
              <a:buNone/>
            </a:pPr>
            <a:r>
              <a:rPr lang="en-US" sz="2000" b="1" kern="1200" dirty="0">
                <a:solidFill>
                  <a:schemeClr val="tx1"/>
                </a:solidFill>
                <a:latin typeface="+mn-lt"/>
                <a:ea typeface="+mn-ea"/>
                <a:cs typeface="+mn-cs"/>
              </a:rPr>
              <a:t>Sept 16 - Nov 10, 2020</a:t>
            </a:r>
          </a:p>
          <a:p>
            <a:pPr marL="0" indent="0">
              <a:buNone/>
            </a:pPr>
            <a:endParaRPr lang="en-US" sz="1800" kern="1200" dirty="0">
              <a:solidFill>
                <a:schemeClr val="tx1"/>
              </a:solidFill>
              <a:latin typeface="+mn-lt"/>
              <a:ea typeface="+mn-ea"/>
              <a:cs typeface="+mn-cs"/>
            </a:endParaRPr>
          </a:p>
          <a:p>
            <a:pPr marL="0" indent="0" algn="ctr">
              <a:buNone/>
            </a:pPr>
            <a:r>
              <a:rPr lang="en-US" sz="1800" b="1" kern="1200" dirty="0">
                <a:solidFill>
                  <a:schemeClr val="tx1"/>
                </a:solidFill>
                <a:latin typeface="+mn-lt"/>
                <a:ea typeface="+mn-ea"/>
                <a:cs typeface="+mn-cs"/>
              </a:rPr>
              <a:t>Simultaneous interpretation in</a:t>
            </a:r>
          </a:p>
          <a:p>
            <a:pPr marL="0" indent="0" algn="ctr">
              <a:buNone/>
            </a:pPr>
            <a:r>
              <a:rPr lang="en-US" sz="1800" b="1" kern="1200" dirty="0">
                <a:solidFill>
                  <a:schemeClr val="tx1"/>
                </a:solidFill>
                <a:latin typeface="+mn-lt"/>
                <a:ea typeface="+mn-ea"/>
                <a:cs typeface="+mn-cs"/>
              </a:rPr>
              <a:t>Arabic, French, Spanish, Portuguese</a:t>
            </a:r>
          </a:p>
          <a:p>
            <a:pPr marL="0" indent="0" algn="ctr">
              <a:buNone/>
            </a:pPr>
            <a:endParaRPr lang="en-US" sz="2000" b="1" kern="1200" dirty="0">
              <a:solidFill>
                <a:schemeClr val="tx1"/>
              </a:solidFill>
              <a:latin typeface="+mn-lt"/>
              <a:ea typeface="+mn-ea"/>
              <a:cs typeface="+mn-cs"/>
            </a:endParaRPr>
          </a:p>
          <a:p>
            <a:pPr marL="0" indent="0">
              <a:buNone/>
            </a:pPr>
            <a:r>
              <a:rPr lang="en-US" sz="2000" b="1" kern="1200" dirty="0">
                <a:solidFill>
                  <a:schemeClr val="tx1"/>
                </a:solidFill>
                <a:latin typeface="+mn-lt"/>
                <a:ea typeface="+mn-ea"/>
                <a:cs typeface="+mn-cs"/>
              </a:rPr>
              <a:t>Partners:</a:t>
            </a:r>
          </a:p>
          <a:p>
            <a:pPr marL="0" indent="0">
              <a:buNone/>
            </a:pPr>
            <a:endParaRPr lang="en-US" sz="2000" b="1" kern="1200" dirty="0">
              <a:solidFill>
                <a:schemeClr val="tx1"/>
              </a:solidFill>
              <a:latin typeface="+mn-lt"/>
              <a:ea typeface="+mn-ea"/>
              <a:cs typeface="+mn-cs"/>
            </a:endParaRPr>
          </a:p>
          <a:p>
            <a:pPr>
              <a:buFont typeface="Arial" panose="020B0604020202020204" pitchFamily="34" charset="0"/>
              <a:buChar char="•"/>
            </a:pPr>
            <a:r>
              <a:rPr lang="en-GB" sz="1800" kern="1200" dirty="0">
                <a:solidFill>
                  <a:schemeClr val="tx1"/>
                </a:solidFill>
                <a:latin typeface="+mn-lt"/>
                <a:ea typeface="+mn-ea"/>
                <a:cs typeface="+mn-cs"/>
              </a:rPr>
              <a:t>ISSUP South Africa</a:t>
            </a:r>
          </a:p>
          <a:p>
            <a:pPr>
              <a:buFont typeface="Arial" panose="020B0604020202020204" pitchFamily="34" charset="0"/>
              <a:buChar char="•"/>
            </a:pPr>
            <a:r>
              <a:rPr lang="en-GB" sz="1800" kern="1200" dirty="0">
                <a:solidFill>
                  <a:schemeClr val="tx1"/>
                </a:solidFill>
                <a:latin typeface="+mn-lt"/>
                <a:ea typeface="+mn-ea"/>
                <a:cs typeface="+mn-cs"/>
              </a:rPr>
              <a:t>SANCA</a:t>
            </a:r>
          </a:p>
          <a:p>
            <a:pPr>
              <a:buFont typeface="Arial" panose="020B0604020202020204" pitchFamily="34" charset="0"/>
              <a:buChar char="•"/>
            </a:pPr>
            <a:r>
              <a:rPr lang="en-GB" sz="1800" kern="1200" dirty="0">
                <a:solidFill>
                  <a:schemeClr val="tx1"/>
                </a:solidFill>
                <a:latin typeface="+mn-lt"/>
                <a:ea typeface="+mn-ea"/>
                <a:cs typeface="+mn-cs"/>
              </a:rPr>
              <a:t>African Union</a:t>
            </a:r>
          </a:p>
          <a:p>
            <a:pPr>
              <a:buFont typeface="Arial" panose="020B0604020202020204" pitchFamily="34" charset="0"/>
              <a:buChar char="•"/>
            </a:pPr>
            <a:r>
              <a:rPr lang="en-GB" sz="1800" kern="1200" dirty="0">
                <a:solidFill>
                  <a:schemeClr val="tx1"/>
                </a:solidFill>
                <a:latin typeface="+mn-lt"/>
                <a:ea typeface="+mn-ea"/>
                <a:cs typeface="+mn-cs"/>
              </a:rPr>
              <a:t>Department of Social Development, Republic of South Africa</a:t>
            </a:r>
          </a:p>
          <a:p>
            <a:pPr>
              <a:buFont typeface="Arial" panose="020B0604020202020204" pitchFamily="34" charset="0"/>
              <a:buChar char="•"/>
            </a:pPr>
            <a:r>
              <a:rPr lang="en-GB" sz="1800" kern="1200" dirty="0">
                <a:solidFill>
                  <a:schemeClr val="tx1"/>
                </a:solidFill>
                <a:latin typeface="+mn-lt"/>
                <a:ea typeface="+mn-ea"/>
                <a:cs typeface="+mn-cs"/>
              </a:rPr>
              <a:t>INL</a:t>
            </a:r>
          </a:p>
          <a:p>
            <a:pPr>
              <a:buFont typeface="Arial" panose="020B0604020202020204" pitchFamily="34" charset="0"/>
              <a:buChar char="•"/>
            </a:pPr>
            <a:r>
              <a:rPr lang="en-GB" sz="1800" kern="1200" dirty="0">
                <a:solidFill>
                  <a:schemeClr val="tx1"/>
                </a:solidFill>
                <a:latin typeface="+mn-lt"/>
                <a:ea typeface="+mn-ea"/>
                <a:cs typeface="+mn-cs"/>
              </a:rPr>
              <a:t>CICAD</a:t>
            </a:r>
          </a:p>
        </p:txBody>
      </p:sp>
    </p:spTree>
    <p:extLst>
      <p:ext uri="{BB962C8B-B14F-4D97-AF65-F5344CB8AC3E}">
        <p14:creationId xmlns:p14="http://schemas.microsoft.com/office/powerpoint/2010/main" val="30805242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0F069B9D-C6E8-AA4A-9104-2AE3F4CF2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599" y="3883965"/>
            <a:ext cx="3435177" cy="1813365"/>
          </a:xfrm>
          <a:prstGeom prst="rect">
            <a:avLst/>
          </a:prstGeom>
        </p:spPr>
      </p:pic>
      <p:sp>
        <p:nvSpPr>
          <p:cNvPr id="2" name="Title 1">
            <a:extLst>
              <a:ext uri="{FF2B5EF4-FFF2-40B4-BE49-F238E27FC236}">
                <a16:creationId xmlns:a16="http://schemas.microsoft.com/office/drawing/2014/main" id="{EEBD1A0C-6715-CF43-A37A-05C6225E57A9}"/>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C96D5CF5-C0B8-9E40-9420-96FA276FEBCC}"/>
              </a:ext>
            </a:extLst>
          </p:cNvPr>
          <p:cNvSpPr>
            <a:spLocks noGrp="1"/>
          </p:cNvSpPr>
          <p:nvPr>
            <p:ph type="body" idx="1"/>
          </p:nvPr>
        </p:nvSpPr>
        <p:spPr>
          <a:xfrm>
            <a:off x="228599" y="365124"/>
            <a:ext cx="8496299" cy="6593474"/>
          </a:xfrm>
        </p:spPr>
        <p:txBody>
          <a:bodyPr>
            <a:normAutofit fontScale="92500" lnSpcReduction="10000"/>
          </a:bodyPr>
          <a:lstStyle/>
          <a:p>
            <a:pPr>
              <a:lnSpc>
                <a:spcPct val="110000"/>
              </a:lnSpc>
            </a:pPr>
            <a:r>
              <a:rPr lang="en-US" dirty="0"/>
              <a:t>67 online events by ISSUP and our National Chapters</a:t>
            </a:r>
          </a:p>
          <a:p>
            <a:pPr>
              <a:lnSpc>
                <a:spcPct val="110000"/>
              </a:lnSpc>
            </a:pPr>
            <a:r>
              <a:rPr lang="en-US" dirty="0"/>
              <a:t>19,429 participants from 153 countries</a:t>
            </a:r>
          </a:p>
          <a:p>
            <a:pPr>
              <a:lnSpc>
                <a:spcPct val="110000"/>
              </a:lnSpc>
            </a:pPr>
            <a:r>
              <a:rPr lang="en-US" dirty="0"/>
              <a:t>Online events in multiple languages</a:t>
            </a:r>
          </a:p>
          <a:p>
            <a:pPr>
              <a:lnSpc>
                <a:spcPct val="110000"/>
              </a:lnSpc>
            </a:pPr>
            <a:r>
              <a:rPr lang="en-US" dirty="0"/>
              <a:t>On multiple platforms – hosted by ISSUP and on social media</a:t>
            </a:r>
          </a:p>
          <a:p>
            <a:pPr>
              <a:lnSpc>
                <a:spcPct val="110000"/>
              </a:lnSpc>
            </a:pPr>
            <a:r>
              <a:rPr lang="en-US" dirty="0"/>
              <a:t>All events recorded, and added to the website as resources</a:t>
            </a:r>
          </a:p>
          <a:p>
            <a:pPr>
              <a:lnSpc>
                <a:spcPct val="110000"/>
              </a:lnSpc>
            </a:pPr>
            <a:r>
              <a:rPr lang="en-US" dirty="0"/>
              <a:t>A selection of topics, including:</a:t>
            </a:r>
          </a:p>
          <a:p>
            <a:pPr lvl="1">
              <a:lnSpc>
                <a:spcPct val="110000"/>
              </a:lnSpc>
            </a:pPr>
            <a:r>
              <a:rPr lang="en-US" sz="2200" dirty="0" err="1"/>
              <a:t>Prevencion</a:t>
            </a:r>
            <a:r>
              <a:rPr lang="en-US" sz="2200" dirty="0"/>
              <a:t> del </a:t>
            </a:r>
            <a:r>
              <a:rPr lang="en-US" sz="2200" dirty="0" err="1"/>
              <a:t>consumo</a:t>
            </a:r>
            <a:r>
              <a:rPr lang="en-US" sz="2200" dirty="0"/>
              <a:t> de Drogas</a:t>
            </a:r>
          </a:p>
          <a:p>
            <a:pPr lvl="1">
              <a:lnSpc>
                <a:spcPct val="110000"/>
              </a:lnSpc>
            </a:pPr>
            <a:r>
              <a:rPr lang="en-US" sz="2200" dirty="0"/>
              <a:t>Motivational Interviewing</a:t>
            </a:r>
          </a:p>
          <a:p>
            <a:pPr lvl="1">
              <a:lnSpc>
                <a:spcPct val="110000"/>
              </a:lnSpc>
            </a:pPr>
            <a:r>
              <a:rPr lang="en-US" sz="2200" dirty="0"/>
              <a:t>Mental Health During the Covid-19 pandemic</a:t>
            </a:r>
          </a:p>
          <a:p>
            <a:pPr lvl="1">
              <a:lnSpc>
                <a:spcPct val="110000"/>
              </a:lnSpc>
            </a:pPr>
            <a:r>
              <a:rPr lang="en-US" sz="2200" dirty="0"/>
              <a:t>Supporting the families of substance users</a:t>
            </a:r>
          </a:p>
          <a:p>
            <a:pPr lvl="1">
              <a:lnSpc>
                <a:spcPct val="110000"/>
              </a:lnSpc>
            </a:pPr>
            <a:r>
              <a:rPr lang="en-US" sz="2200" dirty="0"/>
              <a:t>Adolescent brain development</a:t>
            </a:r>
          </a:p>
          <a:p>
            <a:pPr lvl="1">
              <a:lnSpc>
                <a:spcPct val="110000"/>
              </a:lnSpc>
            </a:pPr>
            <a:r>
              <a:rPr lang="en-US" sz="2200" dirty="0"/>
              <a:t>Family based interventions</a:t>
            </a:r>
          </a:p>
          <a:p>
            <a:pPr lvl="1">
              <a:lnSpc>
                <a:spcPct val="110000"/>
              </a:lnSpc>
            </a:pPr>
            <a:r>
              <a:rPr lang="en-US" sz="2200" dirty="0"/>
              <a:t>Prevalence of SUD’s in Asia</a:t>
            </a:r>
          </a:p>
          <a:p>
            <a:pPr lvl="1">
              <a:lnSpc>
                <a:spcPct val="110000"/>
              </a:lnSpc>
            </a:pPr>
            <a:r>
              <a:rPr lang="en-US" sz="2200" dirty="0"/>
              <a:t>Justicia </a:t>
            </a:r>
            <a:r>
              <a:rPr lang="en-US" sz="2200" dirty="0" err="1"/>
              <a:t>Terapeutica</a:t>
            </a:r>
            <a:endParaRPr lang="en-US" sz="2200" dirty="0"/>
          </a:p>
          <a:p>
            <a:pPr lvl="1">
              <a:lnSpc>
                <a:spcPct val="110000"/>
              </a:lnSpc>
            </a:pPr>
            <a:endParaRPr lang="en-US" dirty="0"/>
          </a:p>
          <a:p>
            <a:pPr lvl="1">
              <a:lnSpc>
                <a:spcPct val="110000"/>
              </a:lnSpc>
            </a:pPr>
            <a:endParaRPr lang="en-US" dirty="0"/>
          </a:p>
          <a:p>
            <a:pPr lvl="1">
              <a:lnSpc>
                <a:spcPct val="110000"/>
              </a:lnSpc>
            </a:pPr>
            <a:endParaRPr lang="en-US" dirty="0"/>
          </a:p>
          <a:p>
            <a:pPr lvl="1"/>
            <a:endParaRPr lang="en-US" dirty="0"/>
          </a:p>
          <a:p>
            <a:pPr marL="0" indent="0">
              <a:buNone/>
            </a:pPr>
            <a:endParaRPr lang="en-US" dirty="0"/>
          </a:p>
        </p:txBody>
      </p:sp>
      <p:pic>
        <p:nvPicPr>
          <p:cNvPr id="4" name="Picture 3">
            <a:extLst>
              <a:ext uri="{FF2B5EF4-FFF2-40B4-BE49-F238E27FC236}">
                <a16:creationId xmlns:a16="http://schemas.microsoft.com/office/drawing/2014/main" id="{CEBA83C1-2C94-A84A-A04C-03D6B42B9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6825" y="36657"/>
            <a:ext cx="3435176" cy="2225908"/>
          </a:xfrm>
          <a:prstGeom prst="rect">
            <a:avLst/>
          </a:prstGeom>
        </p:spPr>
      </p:pic>
      <p:pic>
        <p:nvPicPr>
          <p:cNvPr id="6" name="Picture 5">
            <a:extLst>
              <a:ext uri="{FF2B5EF4-FFF2-40B4-BE49-F238E27FC236}">
                <a16:creationId xmlns:a16="http://schemas.microsoft.com/office/drawing/2014/main" id="{34D8FBC7-1163-FB4D-B0A6-6C7EC4E025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6599" y="5214329"/>
            <a:ext cx="3520060" cy="1744269"/>
          </a:xfrm>
          <a:prstGeom prst="rect">
            <a:avLst/>
          </a:prstGeom>
        </p:spPr>
      </p:pic>
      <p:pic>
        <p:nvPicPr>
          <p:cNvPr id="7" name="Picture 4" descr="Bi-Monthly ISSUP Nigeria Knowledge Update Series Flyer">
            <a:extLst>
              <a:ext uri="{FF2B5EF4-FFF2-40B4-BE49-F238E27FC236}">
                <a16:creationId xmlns:a16="http://schemas.microsoft.com/office/drawing/2014/main" id="{166A6A9F-D675-D94D-8449-4A422A2B168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771"/>
          <a:stretch/>
        </p:blipFill>
        <p:spPr bwMode="auto">
          <a:xfrm>
            <a:off x="8724900" y="1977700"/>
            <a:ext cx="3578576" cy="22027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screenshot of a cell phone&#10;&#10;Description automatically generated">
            <a:extLst>
              <a:ext uri="{FF2B5EF4-FFF2-40B4-BE49-F238E27FC236}">
                <a16:creationId xmlns:a16="http://schemas.microsoft.com/office/drawing/2014/main" id="{67F1BDC6-C71F-9947-B060-8A837C10C623}"/>
              </a:ext>
            </a:extLst>
          </p:cNvPr>
          <p:cNvPicPr>
            <a:picLocks noChangeAspect="1"/>
          </p:cNvPicPr>
          <p:nvPr/>
        </p:nvPicPr>
        <p:blipFill rotWithShape="1">
          <a:blip r:embed="rId7">
            <a:extLst>
              <a:ext uri="{28A0092B-C50C-407E-A947-70E740481C1C}">
                <a14:useLocalDpi xmlns:a14="http://schemas.microsoft.com/office/drawing/2010/main" val="0"/>
              </a:ext>
            </a:extLst>
          </a:blip>
          <a:srcRect l="-30232" r="2886" b="5"/>
          <a:stretch/>
        </p:blipFill>
        <p:spPr>
          <a:xfrm>
            <a:off x="8315706" y="2465569"/>
            <a:ext cx="1723644" cy="978408"/>
          </a:xfrm>
          <a:prstGeom prst="rect">
            <a:avLst/>
          </a:prstGeom>
        </p:spPr>
      </p:pic>
      <p:pic>
        <p:nvPicPr>
          <p:cNvPr id="10" name="Picture 9" descr="Graphical user interface, application, Teams&#10;&#10;Description automatically generated">
            <a:extLst>
              <a:ext uri="{FF2B5EF4-FFF2-40B4-BE49-F238E27FC236}">
                <a16:creationId xmlns:a16="http://schemas.microsoft.com/office/drawing/2014/main" id="{C09A3EC0-5D91-D241-8D1B-6D0439B788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04187" y="5183269"/>
            <a:ext cx="1428136" cy="960421"/>
          </a:xfrm>
          <a:prstGeom prst="rect">
            <a:avLst/>
          </a:prstGeom>
        </p:spPr>
      </p:pic>
    </p:spTree>
    <p:extLst>
      <p:ext uri="{BB962C8B-B14F-4D97-AF65-F5344CB8AC3E}">
        <p14:creationId xmlns:p14="http://schemas.microsoft.com/office/powerpoint/2010/main" val="33917488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1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1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nodeType="afterEffect">
                                  <p:stCondLst>
                                    <p:cond delay="15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nodeType="afterEffect">
                                  <p:stCondLst>
                                    <p:cond delay="15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7500"/>
                            </p:stCondLst>
                            <p:childTnLst>
                              <p:par>
                                <p:cTn id="20" presetID="1" presetClass="entr" presetSubtype="0" fill="hold" nodeType="afterEffect">
                                  <p:stCondLst>
                                    <p:cond delay="150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 name="Freeform 11">
            <a:extLst>
              <a:ext uri="{FF2B5EF4-FFF2-40B4-BE49-F238E27FC236}">
                <a16:creationId xmlns:a16="http://schemas.microsoft.com/office/drawing/2014/main" id="{A0BF428C-DA8B-4D99-9930-18F7F91D8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801" y="1690688"/>
            <a:ext cx="7316944"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rgbClr val="A6A6A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 name="Freeform 37">
            <a:extLst>
              <a:ext uri="{FF2B5EF4-FFF2-40B4-BE49-F238E27FC236}">
                <a16:creationId xmlns:a16="http://schemas.microsoft.com/office/drawing/2014/main" id="{A03E2379-8871-408A-95CE-7AAE8FA53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746" y="1691164"/>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7" name="Shape 157"/>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3200">
                <a:solidFill>
                  <a:srgbClr val="002060"/>
                </a:solidFill>
              </a:defRPr>
            </a:lvl1pPr>
          </a:lstStyle>
          <a:p>
            <a:pPr>
              <a:spcBef>
                <a:spcPct val="0"/>
              </a:spcBef>
            </a:pPr>
            <a:r>
              <a:rPr lang="en-US" sz="4400" b="1" kern="1200" dirty="0">
                <a:solidFill>
                  <a:schemeClr val="accent1">
                    <a:lumMod val="75000"/>
                  </a:schemeClr>
                </a:solidFill>
              </a:rPr>
              <a:t>Keep in touch</a:t>
            </a:r>
          </a:p>
        </p:txBody>
      </p:sp>
      <p:sp>
        <p:nvSpPr>
          <p:cNvPr id="158" name="Shape 158"/>
          <p:cNvSpPr>
            <a:spLocks noGrp="1"/>
          </p:cNvSpPr>
          <p:nvPr>
            <p:ph type="body" idx="1"/>
          </p:nvPr>
        </p:nvSpPr>
        <p:spPr>
          <a:xfrm>
            <a:off x="838200" y="2015406"/>
            <a:ext cx="5097779" cy="4065986"/>
          </a:xfrm>
          <a:prstGeom prst="rect">
            <a:avLst/>
          </a:prstGeom>
        </p:spPr>
        <p:txBody>
          <a:bodyPr vert="horz" lIns="91440" tIns="45720" rIns="91440" bIns="45720" rtlCol="0" anchor="t">
            <a:normAutofit/>
          </a:bodyPr>
          <a:lstStyle/>
          <a:p>
            <a:pPr marL="0" indent="0">
              <a:buSzTx/>
              <a:buNone/>
              <a:defRPr sz="2200"/>
            </a:pPr>
            <a:r>
              <a:rPr lang="en-US" sz="2000" kern="1200" dirty="0">
                <a:solidFill>
                  <a:srgbClr val="FFFFFF"/>
                </a:solidFill>
                <a:latin typeface="+mn-lt"/>
                <a:ea typeface="+mn-ea"/>
                <a:cs typeface="+mn-cs"/>
              </a:rPr>
              <a:t>Please join and share with your networks</a:t>
            </a:r>
          </a:p>
          <a:p>
            <a:pPr marL="0">
              <a:buSzTx/>
              <a:buFont typeface="Arial" panose="020B0604020202020204" pitchFamily="34" charset="0"/>
              <a:buChar char="•"/>
              <a:defRPr sz="2200"/>
            </a:pPr>
            <a:endParaRPr lang="en-US" sz="1700" kern="1200" dirty="0">
              <a:solidFill>
                <a:srgbClr val="FFFFFF"/>
              </a:solidFill>
              <a:latin typeface="+mn-lt"/>
              <a:ea typeface="+mn-ea"/>
              <a:cs typeface="+mn-cs"/>
            </a:endParaRPr>
          </a:p>
          <a:p>
            <a:pPr marL="0" indent="0">
              <a:buSzTx/>
              <a:buNone/>
              <a:defRPr sz="2200"/>
            </a:pPr>
            <a:r>
              <a:rPr lang="en-US" sz="2400" kern="1200" dirty="0" err="1">
                <a:solidFill>
                  <a:srgbClr val="FFFFFF"/>
                </a:solidFill>
                <a:latin typeface="+mn-lt"/>
                <a:ea typeface="+mn-ea"/>
                <a:cs typeface="+mn-cs"/>
              </a:rPr>
              <a:t>www.issup.net</a:t>
            </a:r>
            <a:endParaRPr lang="en-US" sz="2400" kern="1200" dirty="0">
              <a:solidFill>
                <a:srgbClr val="FFFFFF"/>
              </a:solidFill>
              <a:latin typeface="+mn-lt"/>
              <a:ea typeface="+mn-ea"/>
              <a:cs typeface="+mn-cs"/>
            </a:endParaRPr>
          </a:p>
          <a:p>
            <a:pPr marL="0">
              <a:buSzTx/>
              <a:buFont typeface="Arial" panose="020B0604020202020204" pitchFamily="34" charset="0"/>
              <a:buChar char="•"/>
              <a:defRPr sz="2200"/>
            </a:pPr>
            <a:endParaRPr lang="en-US" sz="1700" kern="1200" dirty="0">
              <a:solidFill>
                <a:srgbClr val="FFFFFF"/>
              </a:solidFill>
              <a:latin typeface="+mn-lt"/>
              <a:ea typeface="+mn-ea"/>
              <a:cs typeface="+mn-cs"/>
            </a:endParaRPr>
          </a:p>
          <a:p>
            <a:pPr marL="0" indent="0">
              <a:buSzTx/>
              <a:buNone/>
              <a:defRPr sz="2200"/>
            </a:pPr>
            <a:r>
              <a:rPr lang="en-US" sz="1700" kern="1200" dirty="0" err="1">
                <a:solidFill>
                  <a:srgbClr val="FFFFFF"/>
                </a:solidFill>
                <a:latin typeface="+mn-lt"/>
                <a:ea typeface="+mn-ea"/>
                <a:cs typeface="+mn-cs"/>
              </a:rPr>
              <a:t>Facebook.com</a:t>
            </a:r>
            <a:r>
              <a:rPr lang="en-US" sz="1700" kern="1200" dirty="0">
                <a:solidFill>
                  <a:srgbClr val="FFFFFF"/>
                </a:solidFill>
                <a:latin typeface="+mn-lt"/>
                <a:ea typeface="+mn-ea"/>
                <a:cs typeface="+mn-cs"/>
              </a:rPr>
              <a:t>/</a:t>
            </a:r>
            <a:r>
              <a:rPr lang="en-US" sz="1700" kern="1200" dirty="0" err="1">
                <a:solidFill>
                  <a:srgbClr val="FFFFFF"/>
                </a:solidFill>
                <a:latin typeface="+mn-lt"/>
                <a:ea typeface="+mn-ea"/>
                <a:cs typeface="+mn-cs"/>
              </a:rPr>
              <a:t>issupnet</a:t>
            </a:r>
            <a:endParaRPr lang="en-US" sz="1700" kern="1200" dirty="0">
              <a:solidFill>
                <a:srgbClr val="FFFFFF"/>
              </a:solidFill>
              <a:latin typeface="+mn-lt"/>
              <a:ea typeface="+mn-ea"/>
              <a:cs typeface="+mn-cs"/>
            </a:endParaRPr>
          </a:p>
          <a:p>
            <a:pPr marL="0" indent="0">
              <a:buSzTx/>
              <a:buNone/>
              <a:defRPr sz="2200"/>
            </a:pPr>
            <a:r>
              <a:rPr lang="en-US" sz="1700" kern="1200" dirty="0">
                <a:solidFill>
                  <a:srgbClr val="FFFFFF"/>
                </a:solidFill>
                <a:latin typeface="+mn-lt"/>
                <a:ea typeface="+mn-ea"/>
                <a:cs typeface="+mn-cs"/>
              </a:rPr>
              <a:t>Twitter - @</a:t>
            </a:r>
            <a:r>
              <a:rPr lang="en-US" sz="1700" kern="1200" dirty="0" err="1">
                <a:solidFill>
                  <a:srgbClr val="FFFFFF"/>
                </a:solidFill>
                <a:latin typeface="+mn-lt"/>
                <a:ea typeface="+mn-ea"/>
                <a:cs typeface="+mn-cs"/>
              </a:rPr>
              <a:t>issupnet</a:t>
            </a:r>
            <a:endParaRPr lang="en-US" sz="1700" kern="1200" dirty="0">
              <a:solidFill>
                <a:srgbClr val="FFFFFF"/>
              </a:solidFill>
              <a:latin typeface="+mn-lt"/>
              <a:ea typeface="+mn-ea"/>
              <a:cs typeface="+mn-cs"/>
            </a:endParaRPr>
          </a:p>
          <a:p>
            <a:pPr marL="0" indent="0">
              <a:buSzTx/>
              <a:buNone/>
              <a:defRPr sz="2200"/>
            </a:pPr>
            <a:r>
              <a:rPr lang="en-US" sz="1700" kern="1200" dirty="0" err="1">
                <a:solidFill>
                  <a:srgbClr val="FFFFFF"/>
                </a:solidFill>
                <a:latin typeface="+mn-lt"/>
                <a:ea typeface="+mn-ea"/>
                <a:cs typeface="+mn-cs"/>
              </a:rPr>
              <a:t>Linkedin</a:t>
            </a:r>
            <a:r>
              <a:rPr lang="en-US" sz="1700" kern="1200" dirty="0">
                <a:solidFill>
                  <a:srgbClr val="FFFFFF"/>
                </a:solidFill>
                <a:latin typeface="+mn-lt"/>
                <a:ea typeface="+mn-ea"/>
                <a:cs typeface="+mn-cs"/>
              </a:rPr>
              <a:t> – </a:t>
            </a:r>
            <a:r>
              <a:rPr lang="en-US" sz="1700" kern="1200" dirty="0" err="1">
                <a:solidFill>
                  <a:srgbClr val="FFFFFF"/>
                </a:solidFill>
                <a:latin typeface="+mn-lt"/>
                <a:ea typeface="+mn-ea"/>
                <a:cs typeface="+mn-cs"/>
              </a:rPr>
              <a:t>issup</a:t>
            </a:r>
            <a:endParaRPr lang="en-US" sz="1700" kern="1200" dirty="0">
              <a:solidFill>
                <a:srgbClr val="FFFFFF"/>
              </a:solidFill>
              <a:latin typeface="+mn-lt"/>
              <a:ea typeface="+mn-ea"/>
              <a:cs typeface="+mn-cs"/>
            </a:endParaRPr>
          </a:p>
          <a:p>
            <a:pPr marL="0">
              <a:buSzTx/>
              <a:buFont typeface="Arial" panose="020B0604020202020204" pitchFamily="34" charset="0"/>
              <a:buChar char="•"/>
              <a:defRPr sz="2200"/>
            </a:pPr>
            <a:endParaRPr lang="en-US" sz="1700" kern="1200" dirty="0">
              <a:solidFill>
                <a:srgbClr val="FFFFFF"/>
              </a:solidFill>
              <a:latin typeface="+mn-lt"/>
              <a:ea typeface="+mn-ea"/>
              <a:cs typeface="+mn-cs"/>
            </a:endParaRPr>
          </a:p>
          <a:p>
            <a:pPr marL="0" indent="0">
              <a:buSzTx/>
              <a:buNone/>
              <a:defRPr sz="2200"/>
            </a:pPr>
            <a:r>
              <a:rPr lang="en-US" sz="1700" kern="1200" dirty="0">
                <a:solidFill>
                  <a:srgbClr val="FFFFFF"/>
                </a:solidFill>
                <a:latin typeface="+mn-lt"/>
                <a:ea typeface="+mn-ea"/>
                <a:cs typeface="+mn-cs"/>
              </a:rPr>
              <a:t>Joanna Travis-Roberts</a:t>
            </a:r>
          </a:p>
          <a:p>
            <a:pPr marL="0" indent="0">
              <a:buSzTx/>
              <a:buNone/>
              <a:defRPr sz="2200"/>
            </a:pPr>
            <a:r>
              <a:rPr lang="en-US" sz="1700" kern="1200" dirty="0">
                <a:solidFill>
                  <a:srgbClr val="FFFFFF"/>
                </a:solidFill>
                <a:latin typeface="+mn-lt"/>
                <a:ea typeface="+mn-ea"/>
                <a:cs typeface="+mn-cs"/>
              </a:rPr>
              <a:t>Chief Executive</a:t>
            </a:r>
          </a:p>
          <a:p>
            <a:pPr marL="0" indent="0">
              <a:buSzTx/>
              <a:buNone/>
              <a:defRPr sz="2200"/>
            </a:pPr>
            <a:r>
              <a:rPr lang="en-US" sz="1700" kern="1200" dirty="0" err="1">
                <a:solidFill>
                  <a:srgbClr val="FFFFFF"/>
                </a:solidFill>
                <a:latin typeface="+mn-lt"/>
                <a:ea typeface="+mn-ea"/>
                <a:cs typeface="+mn-cs"/>
              </a:rPr>
              <a:t>joanna.travis@issup.net</a:t>
            </a:r>
            <a:endParaRPr lang="en-US" sz="1700" kern="1200" dirty="0">
              <a:solidFill>
                <a:srgbClr val="FFFFFF"/>
              </a:solidFill>
              <a:latin typeface="+mn-lt"/>
              <a:ea typeface="+mn-ea"/>
              <a:cs typeface="+mn-cs"/>
            </a:endParaRPr>
          </a:p>
        </p:txBody>
      </p:sp>
      <p:pic>
        <p:nvPicPr>
          <p:cNvPr id="156" name="issup HEX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40104" y="2015406"/>
            <a:ext cx="2174422" cy="2022213"/>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pic>
        <p:nvPicPr>
          <p:cNvPr id="3" name="Picture 2" descr="A close up of a sign&#13;&#10;&#13;&#10;Description automatically generated">
            <a:extLst>
              <a:ext uri="{FF2B5EF4-FFF2-40B4-BE49-F238E27FC236}">
                <a16:creationId xmlns:a16="http://schemas.microsoft.com/office/drawing/2014/main" id="{9CC26BB2-EA6D-C743-913A-7A0A642F0C9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31963" y="4821014"/>
            <a:ext cx="5097779" cy="1260378"/>
          </a:xfrm>
          <a:prstGeom prst="rect">
            <a:avLst/>
          </a:prstGeom>
        </p:spPr>
      </p:pic>
    </p:spTree>
    <p:extLst>
      <p:ext uri="{BB962C8B-B14F-4D97-AF65-F5344CB8AC3E}">
        <p14:creationId xmlns:p14="http://schemas.microsoft.com/office/powerpoint/2010/main" val="3254964186"/>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5" name="Shape 115"/>
          <p:cNvSpPr>
            <a:spLocks noGrp="1"/>
          </p:cNvSpPr>
          <p:nvPr>
            <p:ph type="title"/>
          </p:nvPr>
        </p:nvSpPr>
        <p:spPr>
          <a:xfrm>
            <a:off x="749482" y="804334"/>
            <a:ext cx="5277333" cy="1325563"/>
          </a:xfrm>
          <a:prstGeom prst="rect">
            <a:avLst/>
          </a:prstGeom>
        </p:spPr>
        <p:txBody>
          <a:bodyPr vert="horz" lIns="91440" tIns="45720" rIns="91440" bIns="45720" rtlCol="0" anchor="ctr">
            <a:normAutofit/>
          </a:bodyPr>
          <a:lstStyle>
            <a:lvl1pPr>
              <a:defRPr sz="3200">
                <a:solidFill>
                  <a:srgbClr val="002060"/>
                </a:solidFill>
              </a:defRPr>
            </a:lvl1pPr>
          </a:lstStyle>
          <a:p>
            <a:pPr>
              <a:spcBef>
                <a:spcPct val="0"/>
              </a:spcBef>
            </a:pPr>
            <a:r>
              <a:rPr lang="en-US" sz="4400" b="1" kern="1200" dirty="0">
                <a:solidFill>
                  <a:schemeClr val="tx1"/>
                </a:solidFill>
              </a:rPr>
              <a:t>Background</a:t>
            </a:r>
          </a:p>
        </p:txBody>
      </p:sp>
      <p:sp>
        <p:nvSpPr>
          <p:cNvPr id="134" name="Freeform: Shape 133">
            <a:extLst>
              <a:ext uri="{FF2B5EF4-FFF2-40B4-BE49-F238E27FC236}">
                <a16:creationId xmlns:a16="http://schemas.microsoft.com/office/drawing/2014/main" id="{432691CC-4AB8-48AF-B822-EBF7F4E9E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1407"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47311653-CA1C-4366-AF7B-2E9767F18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5999" y="2"/>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clipart&#13;&#10;&#13;&#10;Description automatically generated"/>
          <p:cNvPicPr/>
          <p:nvPr/>
        </p:nvPicPr>
        <p:blipFill>
          <a:blip r:embed="rId3" cstate="screen">
            <a:extLst>
              <a:ext uri="{28A0092B-C50C-407E-A947-70E740481C1C}">
                <a14:useLocalDpi xmlns:a14="http://schemas.microsoft.com/office/drawing/2010/main"/>
              </a:ext>
            </a:extLst>
          </a:blip>
          <a:stretch>
            <a:fillRect/>
          </a:stretch>
        </p:blipFill>
        <p:spPr bwMode="auto">
          <a:xfrm>
            <a:off x="7296347" y="698552"/>
            <a:ext cx="2270680" cy="561993"/>
          </a:xfrm>
          <a:prstGeom prst="rect">
            <a:avLst/>
          </a:prstGeom>
          <a:noFill/>
        </p:spPr>
      </p:pic>
      <p:sp>
        <p:nvSpPr>
          <p:cNvPr id="116" name="Shape 116"/>
          <p:cNvSpPr>
            <a:spLocks noGrp="1"/>
          </p:cNvSpPr>
          <p:nvPr>
            <p:ph type="body" idx="1"/>
          </p:nvPr>
        </p:nvSpPr>
        <p:spPr>
          <a:xfrm>
            <a:off x="796500" y="2129897"/>
            <a:ext cx="5938129" cy="3820960"/>
          </a:xfrm>
          <a:prstGeom prst="rect">
            <a:avLst/>
          </a:prstGeom>
        </p:spPr>
        <p:txBody>
          <a:bodyPr vert="horz" lIns="91440" tIns="45720" rIns="91440" bIns="45720" rtlCol="0" anchor="t">
            <a:normAutofit/>
          </a:bodyPr>
          <a:lstStyle/>
          <a:p>
            <a:pPr marL="0">
              <a:buFont typeface="Arial" panose="020B0604020202020204" pitchFamily="34" charset="0"/>
              <a:buChar char="•"/>
            </a:pPr>
            <a:endParaRPr lang="en-US" sz="1700" kern="1200" dirty="0">
              <a:solidFill>
                <a:schemeClr val="tx1"/>
              </a:solidFill>
              <a:latin typeface="+mn-lt"/>
              <a:ea typeface="+mn-ea"/>
              <a:cs typeface="+mn-cs"/>
            </a:endParaRPr>
          </a:p>
          <a:p>
            <a:pPr>
              <a:lnSpc>
                <a:spcPct val="110000"/>
              </a:lnSpc>
              <a:buFont typeface="Arial" panose="020B0604020202020204" pitchFamily="34" charset="0"/>
              <a:buChar char="•"/>
            </a:pPr>
            <a:r>
              <a:rPr lang="en-US" sz="1800" kern="1200" dirty="0">
                <a:solidFill>
                  <a:schemeClr val="tx1"/>
                </a:solidFill>
                <a:latin typeface="+mn-lt"/>
                <a:ea typeface="+mn-ea"/>
                <a:cs typeface="+mn-cs"/>
              </a:rPr>
              <a:t>Global NGO </a:t>
            </a:r>
          </a:p>
          <a:p>
            <a:pPr>
              <a:lnSpc>
                <a:spcPct val="110000"/>
              </a:lnSpc>
              <a:buFont typeface="Arial" panose="020B0604020202020204" pitchFamily="34" charset="0"/>
              <a:buChar char="•"/>
            </a:pPr>
            <a:r>
              <a:rPr lang="en-US" sz="1800" kern="1200" dirty="0">
                <a:solidFill>
                  <a:schemeClr val="tx1"/>
                </a:solidFill>
                <a:latin typeface="+mn-lt"/>
                <a:ea typeface="+mn-ea"/>
                <a:cs typeface="+mn-cs"/>
              </a:rPr>
              <a:t>With over 17,000 members</a:t>
            </a:r>
          </a:p>
          <a:p>
            <a:pPr>
              <a:lnSpc>
                <a:spcPct val="110000"/>
              </a:lnSpc>
              <a:buFont typeface="Arial" panose="020B0604020202020204" pitchFamily="34" charset="0"/>
              <a:buChar char="•"/>
            </a:pPr>
            <a:r>
              <a:rPr lang="en-US" sz="1800" kern="1200" dirty="0">
                <a:solidFill>
                  <a:schemeClr val="tx1"/>
                </a:solidFill>
                <a:latin typeface="+mn-lt"/>
                <a:ea typeface="+mn-ea"/>
                <a:cs typeface="+mn-cs"/>
              </a:rPr>
              <a:t>Supports the development of a professional workforce in the substance use prevention, treatment and recovery fields </a:t>
            </a:r>
          </a:p>
          <a:p>
            <a:pPr>
              <a:lnSpc>
                <a:spcPct val="110000"/>
              </a:lnSpc>
              <a:buFont typeface="Arial" panose="020B0604020202020204" pitchFamily="34" charset="0"/>
              <a:buChar char="•"/>
            </a:pPr>
            <a:r>
              <a:rPr lang="en-US" sz="1800" kern="1200" dirty="0">
                <a:solidFill>
                  <a:schemeClr val="tx1"/>
                </a:solidFill>
                <a:latin typeface="+mn-lt"/>
                <a:ea typeface="+mn-ea"/>
                <a:cs typeface="+mn-cs"/>
              </a:rPr>
              <a:t>Promotes evidence-based and high quality practice, policy and research in prevention, treatment and recovery</a:t>
            </a:r>
          </a:p>
          <a:p>
            <a:pPr>
              <a:lnSpc>
                <a:spcPct val="110000"/>
              </a:lnSpc>
              <a:buFont typeface="Arial" panose="020B0604020202020204" pitchFamily="34" charset="0"/>
              <a:buChar char="•"/>
            </a:pPr>
            <a:r>
              <a:rPr lang="en-US" sz="1800" kern="1200" dirty="0">
                <a:solidFill>
                  <a:schemeClr val="tx1"/>
                </a:solidFill>
                <a:latin typeface="+mn-lt"/>
                <a:ea typeface="+mn-ea"/>
                <a:cs typeface="+mn-cs"/>
              </a:rPr>
              <a:t>Acts as a central point – bringing people together</a:t>
            </a:r>
          </a:p>
        </p:txBody>
      </p:sp>
      <p:sp>
        <p:nvSpPr>
          <p:cNvPr id="138" name="Freeform: Shape 137">
            <a:extLst>
              <a:ext uri="{FF2B5EF4-FFF2-40B4-BE49-F238E27FC236}">
                <a16:creationId xmlns:a16="http://schemas.microsoft.com/office/drawing/2014/main" id="{D6A8E1B4-B839-4C58-B08A-F0B094580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5130" y="2909477"/>
            <a:ext cx="4966870"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CABF795-F18F-494E-BBDE-C1415B786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0912" y="3075259"/>
            <a:ext cx="4801088" cy="3782741"/>
          </a:xfrm>
          <a:custGeom>
            <a:avLst/>
            <a:gdLst>
              <a:gd name="connsiteX0" fmla="*/ 2583180 w 4801088"/>
              <a:gd name="connsiteY0" fmla="*/ 0 h 3782741"/>
              <a:gd name="connsiteX1" fmla="*/ 4725194 w 4801088"/>
              <a:gd name="connsiteY1" fmla="*/ 1138900 h 3782741"/>
              <a:gd name="connsiteX2" fmla="*/ 4801088 w 4801088"/>
              <a:gd name="connsiteY2" fmla="*/ 1263826 h 3782741"/>
              <a:gd name="connsiteX3" fmla="*/ 4801088 w 4801088"/>
              <a:gd name="connsiteY3" fmla="*/ 3782741 h 3782741"/>
              <a:gd name="connsiteX4" fmla="*/ 296488 w 4801088"/>
              <a:gd name="connsiteY4" fmla="*/ 3782741 h 3782741"/>
              <a:gd name="connsiteX5" fmla="*/ 202999 w 4801088"/>
              <a:gd name="connsiteY5" fmla="*/ 3588671 h 3782741"/>
              <a:gd name="connsiteX6" fmla="*/ 0 w 4801088"/>
              <a:gd name="connsiteY6" fmla="*/ 2583180 h 3782741"/>
              <a:gd name="connsiteX7" fmla="*/ 2583180 w 4801088"/>
              <a:gd name="connsiteY7" fmla="*/ 0 h 37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1088" h="3782741">
                <a:moveTo>
                  <a:pt x="2583180" y="0"/>
                </a:moveTo>
                <a:cubicBezTo>
                  <a:pt x="3474837" y="0"/>
                  <a:pt x="4260977" y="451769"/>
                  <a:pt x="4725194" y="1138900"/>
                </a:cubicBezTo>
                <a:lnTo>
                  <a:pt x="4801088" y="1263826"/>
                </a:lnTo>
                <a:lnTo>
                  <a:pt x="4801088" y="3782741"/>
                </a:lnTo>
                <a:lnTo>
                  <a:pt x="296488" y="3782741"/>
                </a:lnTo>
                <a:lnTo>
                  <a:pt x="202999" y="3588671"/>
                </a:lnTo>
                <a:cubicBezTo>
                  <a:pt x="72283" y="3279623"/>
                  <a:pt x="0" y="2939843"/>
                  <a:pt x="0" y="2583180"/>
                </a:cubicBezTo>
                <a:cubicBezTo>
                  <a:pt x="0" y="1156529"/>
                  <a:pt x="1156529" y="0"/>
                  <a:pt x="25831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4" name="issup HEX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3336" y="3996966"/>
            <a:ext cx="2872163" cy="2671112"/>
          </a:xfrm>
          <a:prstGeom prst="rect">
            <a:avLst/>
          </a:prstGeom>
        </p:spPr>
      </p:pic>
    </p:spTree>
    <p:extLst>
      <p:ext uri="{BB962C8B-B14F-4D97-AF65-F5344CB8AC3E}">
        <p14:creationId xmlns:p14="http://schemas.microsoft.com/office/powerpoint/2010/main" val="2138993958"/>
      </p:ext>
    </p:extLst>
  </p:cSld>
  <p:clrMapOvr>
    <a:overrideClrMapping bg1="dk1" tx1="lt1" bg2="dk2" tx2="lt2" accent1="accent1" accent2="accent2" accent3="accent3" accent4="accent4" accent5="accent5" accent6="accent6" hlink="hlink" folHlink="folHlink"/>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1" name="Freeform: Shape 120">
            <a:extLst>
              <a:ext uri="{FF2B5EF4-FFF2-40B4-BE49-F238E27FC236}">
                <a16:creationId xmlns:a16="http://schemas.microsoft.com/office/drawing/2014/main" id="{432691CC-4AB8-48AF-B822-EBF7F4E9E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1407"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47311653-CA1C-4366-AF7B-2E9767F18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5999" y="2"/>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Shape 116"/>
          <p:cNvSpPr>
            <a:spLocks noGrp="1"/>
          </p:cNvSpPr>
          <p:nvPr>
            <p:ph type="body" idx="1"/>
          </p:nvPr>
        </p:nvSpPr>
        <p:spPr>
          <a:xfrm>
            <a:off x="312057" y="341022"/>
            <a:ext cx="6043942" cy="6327056"/>
          </a:xfrm>
          <a:prstGeom prst="rect">
            <a:avLst/>
          </a:prstGeom>
        </p:spPr>
        <p:txBody>
          <a:bodyPr vert="horz" lIns="91440" tIns="45720" rIns="91440" bIns="45720" rtlCol="0" anchor="t">
            <a:normAutofit lnSpcReduction="10000"/>
          </a:bodyPr>
          <a:lstStyle/>
          <a:p>
            <a:pPr marL="0">
              <a:buFont typeface="Arial" panose="020B0604020202020204" pitchFamily="34" charset="0"/>
              <a:buChar char="•"/>
            </a:pPr>
            <a:endParaRPr lang="en-US" sz="1200" kern="1200" dirty="0">
              <a:solidFill>
                <a:schemeClr val="tx1"/>
              </a:solidFill>
            </a:endParaRPr>
          </a:p>
          <a:p>
            <a:pPr marL="0" indent="0">
              <a:lnSpc>
                <a:spcPct val="120000"/>
              </a:lnSpc>
              <a:spcBef>
                <a:spcPts val="0"/>
              </a:spcBef>
              <a:buNone/>
            </a:pPr>
            <a:r>
              <a:rPr lang="en-US" sz="2000" b="1" dirty="0">
                <a:solidFill>
                  <a:schemeClr val="tx1"/>
                </a:solidFill>
              </a:rPr>
              <a:t>Funded by the </a:t>
            </a:r>
            <a:r>
              <a:rPr lang="en-GB" sz="2000" b="1" dirty="0">
                <a:solidFill>
                  <a:schemeClr val="tx1"/>
                </a:solidFill>
              </a:rPr>
              <a:t>U.S. Department of State’s Bureau of International Narcotics and Law Enforcement Affairs (INL).</a:t>
            </a:r>
          </a:p>
          <a:p>
            <a:pPr marL="0" indent="0">
              <a:lnSpc>
                <a:spcPct val="120000"/>
              </a:lnSpc>
              <a:spcBef>
                <a:spcPts val="0"/>
              </a:spcBef>
              <a:buNone/>
            </a:pPr>
            <a:endParaRPr lang="en-US" sz="2000" b="1" dirty="0">
              <a:solidFill>
                <a:schemeClr val="tx1"/>
              </a:solidFill>
            </a:endParaRPr>
          </a:p>
          <a:p>
            <a:pPr marL="0" indent="0">
              <a:lnSpc>
                <a:spcPct val="120000"/>
              </a:lnSpc>
              <a:spcBef>
                <a:spcPts val="0"/>
              </a:spcBef>
              <a:buNone/>
            </a:pPr>
            <a:r>
              <a:rPr lang="en-US" sz="2000" dirty="0">
                <a:solidFill>
                  <a:schemeClr val="tx1"/>
                </a:solidFill>
              </a:rPr>
              <a:t>Originated from a group calling for coherence and collaboration in the field:</a:t>
            </a:r>
          </a:p>
          <a:p>
            <a:pPr marL="0" indent="0">
              <a:lnSpc>
                <a:spcPct val="120000"/>
              </a:lnSpc>
              <a:spcBef>
                <a:spcPts val="0"/>
              </a:spcBef>
              <a:buNone/>
            </a:pPr>
            <a:endParaRPr lang="en-US" sz="2000" dirty="0">
              <a:solidFill>
                <a:schemeClr val="tx1"/>
              </a:solidFill>
            </a:endParaRPr>
          </a:p>
          <a:p>
            <a:pPr>
              <a:lnSpc>
                <a:spcPct val="120000"/>
              </a:lnSpc>
              <a:spcBef>
                <a:spcPts val="0"/>
              </a:spcBef>
            </a:pPr>
            <a:r>
              <a:rPr lang="en-GB" sz="1800" dirty="0">
                <a:solidFill>
                  <a:schemeClr val="tx1"/>
                </a:solidFill>
              </a:rPr>
              <a:t>U.S. Department of State’s Bureau of International Narcotics and Law Enforcement Affairs (INL) </a:t>
            </a:r>
          </a:p>
          <a:p>
            <a:pPr>
              <a:lnSpc>
                <a:spcPct val="120000"/>
              </a:lnSpc>
              <a:spcBef>
                <a:spcPts val="0"/>
              </a:spcBef>
            </a:pPr>
            <a:r>
              <a:rPr lang="en-GB" sz="1800" dirty="0">
                <a:solidFill>
                  <a:schemeClr val="tx1"/>
                </a:solidFill>
              </a:rPr>
              <a:t>Colombo Plan - Drug Advisory Programme (DAP) </a:t>
            </a:r>
          </a:p>
          <a:p>
            <a:pPr>
              <a:lnSpc>
                <a:spcPct val="120000"/>
              </a:lnSpc>
              <a:spcBef>
                <a:spcPts val="0"/>
              </a:spcBef>
            </a:pPr>
            <a:r>
              <a:rPr lang="en-GB" sz="1800" dirty="0">
                <a:solidFill>
                  <a:schemeClr val="tx1"/>
                </a:solidFill>
              </a:rPr>
              <a:t>United Nations Office on Drugs and Crime (UNODC) </a:t>
            </a:r>
          </a:p>
          <a:p>
            <a:pPr>
              <a:lnSpc>
                <a:spcPct val="120000"/>
              </a:lnSpc>
              <a:spcBef>
                <a:spcPts val="0"/>
              </a:spcBef>
            </a:pPr>
            <a:r>
              <a:rPr lang="en-GB" sz="1800" dirty="0">
                <a:solidFill>
                  <a:schemeClr val="tx1"/>
                </a:solidFill>
              </a:rPr>
              <a:t>World Health Organization (WHO)</a:t>
            </a:r>
          </a:p>
          <a:p>
            <a:pPr>
              <a:lnSpc>
                <a:spcPct val="120000"/>
              </a:lnSpc>
              <a:spcBef>
                <a:spcPts val="0"/>
              </a:spcBef>
            </a:pPr>
            <a:r>
              <a:rPr lang="en-GB" sz="1800" dirty="0">
                <a:solidFill>
                  <a:schemeClr val="tx1"/>
                </a:solidFill>
              </a:rPr>
              <a:t>Inter-American Drug Abuse Control Commission (CICAD - OAS)</a:t>
            </a:r>
          </a:p>
          <a:p>
            <a:pPr>
              <a:lnSpc>
                <a:spcPct val="120000"/>
              </a:lnSpc>
              <a:spcBef>
                <a:spcPts val="0"/>
              </a:spcBef>
            </a:pPr>
            <a:r>
              <a:rPr lang="en-GB" sz="1800" dirty="0">
                <a:solidFill>
                  <a:schemeClr val="tx1"/>
                </a:solidFill>
              </a:rPr>
              <a:t>Applied Prevention Science International (APSI)</a:t>
            </a:r>
          </a:p>
          <a:p>
            <a:pPr>
              <a:lnSpc>
                <a:spcPct val="120000"/>
              </a:lnSpc>
              <a:spcBef>
                <a:spcPts val="0"/>
              </a:spcBef>
            </a:pPr>
            <a:r>
              <a:rPr lang="en-GB" sz="1800" dirty="0">
                <a:solidFill>
                  <a:schemeClr val="tx1"/>
                </a:solidFill>
              </a:rPr>
              <a:t>African Union</a:t>
            </a:r>
          </a:p>
          <a:p>
            <a:pPr>
              <a:lnSpc>
                <a:spcPct val="120000"/>
              </a:lnSpc>
              <a:spcBef>
                <a:spcPts val="0"/>
              </a:spcBef>
            </a:pPr>
            <a:r>
              <a:rPr lang="en-GB" sz="1800" dirty="0">
                <a:solidFill>
                  <a:schemeClr val="tx1"/>
                </a:solidFill>
              </a:rPr>
              <a:t>European Drug Monitoring Centre (EMCDDA)</a:t>
            </a:r>
          </a:p>
          <a:p>
            <a:pPr>
              <a:lnSpc>
                <a:spcPct val="120000"/>
              </a:lnSpc>
              <a:spcBef>
                <a:spcPts val="0"/>
              </a:spcBef>
            </a:pPr>
            <a:r>
              <a:rPr lang="en-GB" sz="1800" dirty="0">
                <a:solidFill>
                  <a:schemeClr val="tx1"/>
                </a:solidFill>
              </a:rPr>
              <a:t>Canadian Centre on Substance Abuse (CCSA)</a:t>
            </a:r>
          </a:p>
        </p:txBody>
      </p:sp>
      <p:sp>
        <p:nvSpPr>
          <p:cNvPr id="125" name="Freeform: Shape 124">
            <a:extLst>
              <a:ext uri="{FF2B5EF4-FFF2-40B4-BE49-F238E27FC236}">
                <a16:creationId xmlns:a16="http://schemas.microsoft.com/office/drawing/2014/main" id="{D6A8E1B4-B839-4C58-B08A-F0B094580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5130" y="2909477"/>
            <a:ext cx="4966870"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2CABF795-F18F-494E-BBDE-C1415B786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0912" y="3075259"/>
            <a:ext cx="4801088" cy="3782741"/>
          </a:xfrm>
          <a:custGeom>
            <a:avLst/>
            <a:gdLst>
              <a:gd name="connsiteX0" fmla="*/ 2583180 w 4801088"/>
              <a:gd name="connsiteY0" fmla="*/ 0 h 3782741"/>
              <a:gd name="connsiteX1" fmla="*/ 4725194 w 4801088"/>
              <a:gd name="connsiteY1" fmla="*/ 1138900 h 3782741"/>
              <a:gd name="connsiteX2" fmla="*/ 4801088 w 4801088"/>
              <a:gd name="connsiteY2" fmla="*/ 1263826 h 3782741"/>
              <a:gd name="connsiteX3" fmla="*/ 4801088 w 4801088"/>
              <a:gd name="connsiteY3" fmla="*/ 3782741 h 3782741"/>
              <a:gd name="connsiteX4" fmla="*/ 296488 w 4801088"/>
              <a:gd name="connsiteY4" fmla="*/ 3782741 h 3782741"/>
              <a:gd name="connsiteX5" fmla="*/ 202999 w 4801088"/>
              <a:gd name="connsiteY5" fmla="*/ 3588671 h 3782741"/>
              <a:gd name="connsiteX6" fmla="*/ 0 w 4801088"/>
              <a:gd name="connsiteY6" fmla="*/ 2583180 h 3782741"/>
              <a:gd name="connsiteX7" fmla="*/ 2583180 w 4801088"/>
              <a:gd name="connsiteY7" fmla="*/ 0 h 37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1088" h="3782741">
                <a:moveTo>
                  <a:pt x="2583180" y="0"/>
                </a:moveTo>
                <a:cubicBezTo>
                  <a:pt x="3474837" y="0"/>
                  <a:pt x="4260977" y="451769"/>
                  <a:pt x="4725194" y="1138900"/>
                </a:cubicBezTo>
                <a:lnTo>
                  <a:pt x="4801088" y="1263826"/>
                </a:lnTo>
                <a:lnTo>
                  <a:pt x="4801088" y="3782741"/>
                </a:lnTo>
                <a:lnTo>
                  <a:pt x="296488" y="3782741"/>
                </a:lnTo>
                <a:lnTo>
                  <a:pt x="202999" y="3588671"/>
                </a:lnTo>
                <a:cubicBezTo>
                  <a:pt x="72283" y="3279623"/>
                  <a:pt x="0" y="2939843"/>
                  <a:pt x="0" y="2583180"/>
                </a:cubicBezTo>
                <a:cubicBezTo>
                  <a:pt x="0" y="1156529"/>
                  <a:pt x="1156529" y="0"/>
                  <a:pt x="25831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D75A6C0A-03A3-8A4E-9267-202C47EB13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752" t="2124" r="6666"/>
          <a:stretch/>
        </p:blipFill>
        <p:spPr>
          <a:xfrm>
            <a:off x="8094752" y="4396886"/>
            <a:ext cx="1402080" cy="571224"/>
          </a:xfrm>
          <a:prstGeom prst="rect">
            <a:avLst/>
          </a:prstGeom>
        </p:spPr>
      </p:pic>
      <p:pic>
        <p:nvPicPr>
          <p:cNvPr id="21" name="Picture 20">
            <a:extLst>
              <a:ext uri="{FF2B5EF4-FFF2-40B4-BE49-F238E27FC236}">
                <a16:creationId xmlns:a16="http://schemas.microsoft.com/office/drawing/2014/main" id="{08756B4A-A04B-9D46-8F84-EB1CB8F60E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25890" y="3268338"/>
            <a:ext cx="1638300" cy="819150"/>
          </a:xfrm>
          <a:prstGeom prst="rect">
            <a:avLst/>
          </a:prstGeom>
        </p:spPr>
      </p:pic>
      <p:pic>
        <p:nvPicPr>
          <p:cNvPr id="24" name="Picture 23">
            <a:extLst>
              <a:ext uri="{FF2B5EF4-FFF2-40B4-BE49-F238E27FC236}">
                <a16:creationId xmlns:a16="http://schemas.microsoft.com/office/drawing/2014/main" id="{CA9E954F-50A5-5943-AB87-ACE3CB336F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15268" y="4073396"/>
            <a:ext cx="2037692" cy="721682"/>
          </a:xfrm>
          <a:prstGeom prst="rect">
            <a:avLst/>
          </a:prstGeom>
        </p:spPr>
      </p:pic>
      <p:pic>
        <p:nvPicPr>
          <p:cNvPr id="25" name="Picture 24">
            <a:extLst>
              <a:ext uri="{FF2B5EF4-FFF2-40B4-BE49-F238E27FC236}">
                <a16:creationId xmlns:a16="http://schemas.microsoft.com/office/drawing/2014/main" id="{E790D072-B9F4-7A4F-A52D-EEB6AB69D1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27955" y="4936997"/>
            <a:ext cx="2364529" cy="643511"/>
          </a:xfrm>
          <a:prstGeom prst="rect">
            <a:avLst/>
          </a:prstGeom>
        </p:spPr>
      </p:pic>
      <p:pic>
        <p:nvPicPr>
          <p:cNvPr id="26" name="Picture 25">
            <a:extLst>
              <a:ext uri="{FF2B5EF4-FFF2-40B4-BE49-F238E27FC236}">
                <a16:creationId xmlns:a16="http://schemas.microsoft.com/office/drawing/2014/main" id="{9B2CADE4-962F-334F-B110-C334ED107E0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503260" y="5365038"/>
            <a:ext cx="1738966" cy="856354"/>
          </a:xfrm>
          <a:prstGeom prst="rect">
            <a:avLst/>
          </a:prstGeom>
        </p:spPr>
      </p:pic>
      <p:pic>
        <p:nvPicPr>
          <p:cNvPr id="27" name="Picture 26">
            <a:extLst>
              <a:ext uri="{FF2B5EF4-FFF2-40B4-BE49-F238E27FC236}">
                <a16:creationId xmlns:a16="http://schemas.microsoft.com/office/drawing/2014/main" id="{1194A033-69FB-C74F-A1E6-F39C7D087E1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62757" y="5639937"/>
            <a:ext cx="2329727" cy="386211"/>
          </a:xfrm>
          <a:prstGeom prst="rect">
            <a:avLst/>
          </a:prstGeom>
        </p:spPr>
      </p:pic>
      <p:pic>
        <p:nvPicPr>
          <p:cNvPr id="18" name="Picture 17">
            <a:extLst>
              <a:ext uri="{FF2B5EF4-FFF2-40B4-BE49-F238E27FC236}">
                <a16:creationId xmlns:a16="http://schemas.microsoft.com/office/drawing/2014/main" id="{A2EAE907-D24B-E24F-9120-E0FA39785C7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503260" y="4834996"/>
            <a:ext cx="1503605" cy="513732"/>
          </a:xfrm>
          <a:prstGeom prst="rect">
            <a:avLst/>
          </a:prstGeom>
        </p:spPr>
      </p:pic>
      <p:pic>
        <p:nvPicPr>
          <p:cNvPr id="17" name="Picture 16">
            <a:extLst>
              <a:ext uri="{FF2B5EF4-FFF2-40B4-BE49-F238E27FC236}">
                <a16:creationId xmlns:a16="http://schemas.microsoft.com/office/drawing/2014/main" id="{FA6DCD3A-4656-4E43-A18A-5CB979E30D4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264"/>
          <a:stretch/>
        </p:blipFill>
        <p:spPr>
          <a:xfrm>
            <a:off x="9869138" y="6243024"/>
            <a:ext cx="1738966" cy="433529"/>
          </a:xfrm>
          <a:prstGeom prst="rect">
            <a:avLst/>
          </a:prstGeom>
        </p:spPr>
      </p:pic>
      <p:pic>
        <p:nvPicPr>
          <p:cNvPr id="1026" name="Picture 2">
            <a:extLst>
              <a:ext uri="{FF2B5EF4-FFF2-40B4-BE49-F238E27FC236}">
                <a16:creationId xmlns:a16="http://schemas.microsoft.com/office/drawing/2014/main" id="{A9AADED7-A96A-4840-93FE-1A0F7F0616F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839" t="12594" r="10959" b="28899"/>
          <a:stretch/>
        </p:blipFill>
        <p:spPr bwMode="auto">
          <a:xfrm>
            <a:off x="7739958" y="6150017"/>
            <a:ext cx="1804015" cy="5313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C300052-F639-5048-B803-28F535E31EC2}"/>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42583" y="-22089"/>
            <a:ext cx="3378207" cy="1691414"/>
          </a:xfrm>
          <a:prstGeom prst="rect">
            <a:avLst/>
          </a:prstGeom>
        </p:spPr>
      </p:pic>
      <p:pic>
        <p:nvPicPr>
          <p:cNvPr id="23" name="Picture 22">
            <a:extLst>
              <a:ext uri="{FF2B5EF4-FFF2-40B4-BE49-F238E27FC236}">
                <a16:creationId xmlns:a16="http://schemas.microsoft.com/office/drawing/2014/main" id="{00D5A559-AE43-E144-B78A-99A0AA1249F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159552" y="4427999"/>
            <a:ext cx="1651000" cy="825500"/>
          </a:xfrm>
          <a:prstGeom prst="rect">
            <a:avLst/>
          </a:prstGeom>
        </p:spPr>
      </p:pic>
      <p:pic>
        <p:nvPicPr>
          <p:cNvPr id="16" name="Picture 15">
            <a:extLst>
              <a:ext uri="{FF2B5EF4-FFF2-40B4-BE49-F238E27FC236}">
                <a16:creationId xmlns:a16="http://schemas.microsoft.com/office/drawing/2014/main" id="{A1E08503-ABA7-1748-83D3-5AE0F244979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616762" y="5268008"/>
            <a:ext cx="1349502" cy="67056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62610C5D-E008-D643-983E-F54BB9C25A7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65579" y="3974328"/>
            <a:ext cx="1905000" cy="285750"/>
          </a:xfrm>
          <a:prstGeom prst="rect">
            <a:avLst/>
          </a:prstGeom>
        </p:spPr>
      </p:pic>
    </p:spTree>
    <p:extLst>
      <p:ext uri="{BB962C8B-B14F-4D97-AF65-F5344CB8AC3E}">
        <p14:creationId xmlns:p14="http://schemas.microsoft.com/office/powerpoint/2010/main" val="1568632944"/>
      </p:ext>
    </p:extLst>
  </p:cSld>
  <p:clrMapOvr>
    <a:overrideClrMapping bg1="dk1" tx1="lt1" bg2="dk2" tx2="lt2" accent1="accent1" accent2="accent2" accent3="accent3" accent4="accent4" accent5="accent5" accent6="accent6" hlink="hlink" folHlink="folHlink"/>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D865-CDDF-3045-8A91-254FA078C86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44F0BB4-0A0C-4647-BE38-778E1D21CBCB}"/>
              </a:ext>
            </a:extLst>
          </p:cNvPr>
          <p:cNvSpPr>
            <a:spLocks noGrp="1"/>
          </p:cNvSpPr>
          <p:nvPr>
            <p:ph type="body" idx="1"/>
          </p:nvPr>
        </p:nvSpPr>
        <p:spPr/>
        <p:txBody>
          <a:bodyPr/>
          <a:lstStyle/>
          <a:p>
            <a:endParaRPr lang="en-US"/>
          </a:p>
        </p:txBody>
      </p:sp>
      <p:pic>
        <p:nvPicPr>
          <p:cNvPr id="5" name="Picture 4" descr="A picture containing text, sign, screenshot&#10;&#10;Description automatically generated">
            <a:extLst>
              <a:ext uri="{FF2B5EF4-FFF2-40B4-BE49-F238E27FC236}">
                <a16:creationId xmlns:a16="http://schemas.microsoft.com/office/drawing/2014/main" id="{520D31DF-75C1-A64B-988E-BF9CBC2AA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956" y="0"/>
            <a:ext cx="8800088" cy="6858000"/>
          </a:xfrm>
          <a:prstGeom prst="rect">
            <a:avLst/>
          </a:prstGeom>
        </p:spPr>
      </p:pic>
    </p:spTree>
    <p:extLst>
      <p:ext uri="{BB962C8B-B14F-4D97-AF65-F5344CB8AC3E}">
        <p14:creationId xmlns:p14="http://schemas.microsoft.com/office/powerpoint/2010/main" val="363851261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93B3EF-2BE1-5140-81CB-0AB7CB8B303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0"/>
            <a:ext cx="12192001" cy="4666928"/>
          </a:xfrm>
          <a:prstGeom prst="rect">
            <a:avLst/>
          </a:prstGeom>
        </p:spPr>
      </p:pic>
      <p:sp>
        <p:nvSpPr>
          <p:cNvPr id="116" name="Shape 116"/>
          <p:cNvSpPr>
            <a:spLocks noGrp="1"/>
          </p:cNvSpPr>
          <p:nvPr>
            <p:ph type="body" idx="1"/>
          </p:nvPr>
        </p:nvSpPr>
        <p:spPr>
          <a:xfrm>
            <a:off x="268941" y="4123765"/>
            <a:ext cx="11618259" cy="2528047"/>
          </a:xfrm>
          <a:prstGeom prst="rect">
            <a:avLst/>
          </a:prstGeom>
        </p:spPr>
        <p:txBody>
          <a:bodyPr vert="horz" lIns="91440" tIns="45720" rIns="91440" bIns="45720" rtlCol="0" anchor="ctr">
            <a:normAutofit/>
          </a:bodyPr>
          <a:lstStyle/>
          <a:p>
            <a:pPr marL="0" indent="0">
              <a:buNone/>
            </a:pPr>
            <a:endParaRPr lang="en-US" sz="2000" b="1" kern="1200" dirty="0">
              <a:latin typeface="+mn-lt"/>
              <a:ea typeface="+mn-ea"/>
              <a:cs typeface="+mn-cs"/>
            </a:endParaRPr>
          </a:p>
          <a:p>
            <a:pPr marL="0" indent="0">
              <a:buNone/>
            </a:pPr>
            <a:r>
              <a:rPr lang="en-US" sz="2000" b="1" kern="1200" dirty="0">
                <a:latin typeface="+mn-lt"/>
                <a:ea typeface="+mn-ea"/>
                <a:cs typeface="+mn-cs"/>
              </a:rPr>
              <a:t>ISSUP Vision</a:t>
            </a:r>
          </a:p>
          <a:p>
            <a:pPr marL="0" indent="0">
              <a:buNone/>
            </a:pPr>
            <a:r>
              <a:rPr lang="en-US" sz="2000" kern="1200" dirty="0">
                <a:latin typeface="+mn-lt"/>
                <a:ea typeface="+mn-ea"/>
                <a:cs typeface="+mn-cs"/>
              </a:rPr>
              <a:t>To create a connected, trained, knowledgeable, and effective international network of substance use prevention, treatment and recovery support professionals undertaking and promoting high-quality, evidence based, and ethical substance use prevention, treatment and recovery support.</a:t>
            </a:r>
          </a:p>
        </p:txBody>
      </p:sp>
    </p:spTree>
    <p:extLst>
      <p:ext uri="{BB962C8B-B14F-4D97-AF65-F5344CB8AC3E}">
        <p14:creationId xmlns:p14="http://schemas.microsoft.com/office/powerpoint/2010/main" val="189372061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428CB1E-84B8-554F-9CD4-EEEFD22AB0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90787" y="0"/>
            <a:ext cx="7210425" cy="6858000"/>
          </a:xfrm>
          <a:prstGeom prst="rect">
            <a:avLst/>
          </a:prstGeom>
        </p:spPr>
      </p:pic>
    </p:spTree>
    <p:extLst>
      <p:ext uri="{BB962C8B-B14F-4D97-AF65-F5344CB8AC3E}">
        <p14:creationId xmlns:p14="http://schemas.microsoft.com/office/powerpoint/2010/main" val="349102268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F2A6-4375-F44D-971C-E5085E6B7231}"/>
              </a:ext>
            </a:extLst>
          </p:cNvPr>
          <p:cNvSpPr>
            <a:spLocks noGrp="1"/>
          </p:cNvSpPr>
          <p:nvPr>
            <p:ph type="title"/>
          </p:nvPr>
        </p:nvSpPr>
        <p:spPr/>
        <p:txBody>
          <a:bodyPr/>
          <a:lstStyle/>
          <a:p>
            <a:r>
              <a:rPr lang="en-US" dirty="0"/>
              <a:t>Connections…</a:t>
            </a:r>
          </a:p>
        </p:txBody>
      </p:sp>
      <p:sp>
        <p:nvSpPr>
          <p:cNvPr id="3" name="Text Placeholder 2">
            <a:extLst>
              <a:ext uri="{FF2B5EF4-FFF2-40B4-BE49-F238E27FC236}">
                <a16:creationId xmlns:a16="http://schemas.microsoft.com/office/drawing/2014/main" id="{EA134918-1339-9A49-BFDC-1BD344824C3D}"/>
              </a:ext>
            </a:extLst>
          </p:cNvPr>
          <p:cNvSpPr>
            <a:spLocks noGrp="1"/>
          </p:cNvSpPr>
          <p:nvPr>
            <p:ph type="body" idx="1"/>
          </p:nvPr>
        </p:nvSpPr>
        <p:spPr/>
        <p:txBody>
          <a:bodyPr/>
          <a:lstStyle/>
          <a:p>
            <a:endParaRPr lang="en-US" dirty="0"/>
          </a:p>
        </p:txBody>
      </p:sp>
      <p:graphicFrame>
        <p:nvGraphicFramePr>
          <p:cNvPr id="4" name="Diagram 3">
            <a:extLst>
              <a:ext uri="{FF2B5EF4-FFF2-40B4-BE49-F238E27FC236}">
                <a16:creationId xmlns:a16="http://schemas.microsoft.com/office/drawing/2014/main" id="{28391F55-75D6-0046-A6CE-5B22DBAF21EC}"/>
              </a:ext>
            </a:extLst>
          </p:cNvPr>
          <p:cNvGraphicFramePr/>
          <p:nvPr>
            <p:extLst>
              <p:ext uri="{D42A27DB-BD31-4B8C-83A1-F6EECF244321}">
                <p14:modId xmlns:p14="http://schemas.microsoft.com/office/powerpoint/2010/main" val="3667520712"/>
              </p:ext>
            </p:extLst>
          </p:nvPr>
        </p:nvGraphicFramePr>
        <p:xfrm>
          <a:off x="1516380" y="681037"/>
          <a:ext cx="8999220" cy="5811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738807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390F89-2DC0-B24C-9DAA-F9FDE9E20E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2228" y="232002"/>
            <a:ext cx="4774911" cy="2827721"/>
          </a:xfrm>
          <a:prstGeom prst="rect">
            <a:avLst/>
          </a:prstGeom>
        </p:spPr>
      </p:pic>
      <p:pic>
        <p:nvPicPr>
          <p:cNvPr id="5" name="Picture 4">
            <a:extLst>
              <a:ext uri="{FF2B5EF4-FFF2-40B4-BE49-F238E27FC236}">
                <a16:creationId xmlns:a16="http://schemas.microsoft.com/office/drawing/2014/main" id="{45A2BB8A-E757-B343-9959-2034E8588D7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74832" y="4670324"/>
            <a:ext cx="4572000" cy="1734386"/>
          </a:xfrm>
          <a:prstGeom prst="rect">
            <a:avLst/>
          </a:prstGeom>
        </p:spPr>
      </p:pic>
      <p:pic>
        <p:nvPicPr>
          <p:cNvPr id="9" name="Picture 8">
            <a:extLst>
              <a:ext uri="{FF2B5EF4-FFF2-40B4-BE49-F238E27FC236}">
                <a16:creationId xmlns:a16="http://schemas.microsoft.com/office/drawing/2014/main" id="{5AEAFEB5-7980-D243-912F-38279E24A7B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44862" y="1478084"/>
            <a:ext cx="4327320" cy="1072256"/>
          </a:xfrm>
          <a:prstGeom prst="rect">
            <a:avLst/>
          </a:prstGeom>
        </p:spPr>
      </p:pic>
      <p:sp>
        <p:nvSpPr>
          <p:cNvPr id="10" name="Triangle 9">
            <a:extLst>
              <a:ext uri="{FF2B5EF4-FFF2-40B4-BE49-F238E27FC236}">
                <a16:creationId xmlns:a16="http://schemas.microsoft.com/office/drawing/2014/main" id="{DF114BF2-10DB-CA42-8825-491D1BAFD333}"/>
              </a:ext>
            </a:extLst>
          </p:cNvPr>
          <p:cNvSpPr/>
          <p:nvPr/>
        </p:nvSpPr>
        <p:spPr>
          <a:xfrm rot="5737799">
            <a:off x="5559422" y="2734955"/>
            <a:ext cx="1549573" cy="1261454"/>
          </a:xfrm>
          <a:prstGeom prst="triangle">
            <a:avLst>
              <a:gd name="adj" fmla="val 48742"/>
            </a:avLst>
          </a:prstGeom>
          <a:solidFill>
            <a:srgbClr val="FFC000"/>
          </a:solidFill>
          <a:ln w="76200">
            <a:solidFill>
              <a:srgbClr val="FFC000"/>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11" name="Picture 10">
            <a:extLst>
              <a:ext uri="{FF2B5EF4-FFF2-40B4-BE49-F238E27FC236}">
                <a16:creationId xmlns:a16="http://schemas.microsoft.com/office/drawing/2014/main" id="{EDE70960-6C13-354A-85FF-FE1AA338A86C}"/>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61811386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issup HEXs.png"/>
          <p:cNvPicPr>
            <a:picLocks noChangeAspect="1"/>
          </p:cNvPicPr>
          <p:nvPr/>
        </p:nvPicPr>
        <p:blipFill>
          <a:blip r:embed="rId3">
            <a:alphaModFix amt="9975"/>
          </a:blip>
          <a:stretch>
            <a:fillRect/>
          </a:stretch>
        </p:blipFill>
        <p:spPr>
          <a:xfrm>
            <a:off x="1339377" y="-980563"/>
            <a:ext cx="9697255" cy="9010366"/>
          </a:xfrm>
          <a:prstGeom prst="rect">
            <a:avLst/>
          </a:prstGeom>
          <a:ln w="12700">
            <a:miter lim="400000"/>
          </a:ln>
        </p:spPr>
      </p:pic>
      <p:sp>
        <p:nvSpPr>
          <p:cNvPr id="127" name="Shape 127"/>
          <p:cNvSpPr>
            <a:spLocks noGrp="1"/>
          </p:cNvSpPr>
          <p:nvPr>
            <p:ph type="title"/>
          </p:nvPr>
        </p:nvSpPr>
        <p:spPr>
          <a:xfrm>
            <a:off x="838200" y="365125"/>
            <a:ext cx="10515600" cy="1325563"/>
          </a:xfrm>
          <a:prstGeom prst="rect">
            <a:avLst/>
          </a:prstGeom>
        </p:spPr>
        <p:txBody>
          <a:bodyPr/>
          <a:lstStyle>
            <a:lvl1pPr>
              <a:defRPr sz="3200">
                <a:solidFill>
                  <a:srgbClr val="002060"/>
                </a:solidFill>
              </a:defRPr>
            </a:lvl1pPr>
          </a:lstStyle>
          <a:p>
            <a:r>
              <a:rPr lang="en-GB" dirty="0"/>
              <a:t>Membership levels</a:t>
            </a:r>
            <a:endParaRPr dirty="0"/>
          </a:p>
        </p:txBody>
      </p:sp>
      <p:pic>
        <p:nvPicPr>
          <p:cNvPr id="7" name="Picture 6"/>
          <p:cNvPicPr/>
          <p:nvPr/>
        </p:nvPicPr>
        <p:blipFill>
          <a:blip r:embed="rId4" cstate="screen">
            <a:extLst>
              <a:ext uri="{28A0092B-C50C-407E-A947-70E740481C1C}">
                <a14:useLocalDpi xmlns:a14="http://schemas.microsoft.com/office/drawing/2010/main"/>
              </a:ext>
            </a:extLst>
          </a:blip>
          <a:stretch>
            <a:fillRect/>
          </a:stretch>
        </p:blipFill>
        <p:spPr bwMode="auto">
          <a:xfrm>
            <a:off x="9137650" y="664267"/>
            <a:ext cx="2216150" cy="546735"/>
          </a:xfrm>
          <a:prstGeom prst="rect">
            <a:avLst/>
          </a:prstGeom>
          <a:noFill/>
          <a:ln>
            <a:noFill/>
          </a:ln>
        </p:spPr>
      </p:pic>
      <p:sp>
        <p:nvSpPr>
          <p:cNvPr id="3" name="Text Placeholder 2"/>
          <p:cNvSpPr>
            <a:spLocks noGrp="1"/>
          </p:cNvSpPr>
          <p:nvPr>
            <p:ph type="body" idx="1"/>
          </p:nvPr>
        </p:nvSpPr>
        <p:spPr/>
        <p:txBody>
          <a:bodyPr/>
          <a:lstStyle/>
          <a:p>
            <a:pPr marL="0" indent="0">
              <a:buNone/>
            </a:pPr>
            <a:endParaRPr lang="en-US" dirty="0"/>
          </a:p>
        </p:txBody>
      </p:sp>
      <p:graphicFrame>
        <p:nvGraphicFramePr>
          <p:cNvPr id="2" name="Table 1">
            <a:extLst>
              <a:ext uri="{FF2B5EF4-FFF2-40B4-BE49-F238E27FC236}">
                <a16:creationId xmlns:a16="http://schemas.microsoft.com/office/drawing/2014/main" id="{4F1FA2B4-9398-8844-B27B-0B889907B5B8}"/>
              </a:ext>
            </a:extLst>
          </p:cNvPr>
          <p:cNvGraphicFramePr>
            <a:graphicFrameLocks noGrp="1"/>
          </p:cNvGraphicFramePr>
          <p:nvPr/>
        </p:nvGraphicFramePr>
        <p:xfrm>
          <a:off x="838200" y="1690687"/>
          <a:ext cx="10515600" cy="4622790"/>
        </p:xfrm>
        <a:graphic>
          <a:graphicData uri="http://schemas.openxmlformats.org/drawingml/2006/table">
            <a:tbl>
              <a:tblPr firstRow="1" firstCol="1" bandRow="1">
                <a:tableStyleId>{5940675A-B579-460E-94D1-54222C63F5DA}</a:tableStyleId>
              </a:tblPr>
              <a:tblGrid>
                <a:gridCol w="5257800">
                  <a:extLst>
                    <a:ext uri="{9D8B030D-6E8A-4147-A177-3AD203B41FA5}">
                      <a16:colId xmlns:a16="http://schemas.microsoft.com/office/drawing/2014/main" val="2149327338"/>
                    </a:ext>
                  </a:extLst>
                </a:gridCol>
                <a:gridCol w="5257800">
                  <a:extLst>
                    <a:ext uri="{9D8B030D-6E8A-4147-A177-3AD203B41FA5}">
                      <a16:colId xmlns:a16="http://schemas.microsoft.com/office/drawing/2014/main" val="3084430793"/>
                    </a:ext>
                  </a:extLst>
                </a:gridCol>
              </a:tblGrid>
              <a:tr h="264885">
                <a:tc>
                  <a:txBody>
                    <a:bodyPr/>
                    <a:lstStyle/>
                    <a:p>
                      <a:pPr algn="l">
                        <a:spcAft>
                          <a:spcPts val="400"/>
                        </a:spcAft>
                      </a:pPr>
                      <a:r>
                        <a:rPr lang="en-GB" sz="2000" b="1">
                          <a:effectLst/>
                          <a:latin typeface="+mj-lt"/>
                        </a:rPr>
                        <a:t>Student Membership</a:t>
                      </a:r>
                      <a:endParaRPr lang="en-GB" sz="2000" b="1">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400"/>
                        </a:spcAft>
                      </a:pPr>
                      <a:r>
                        <a:rPr lang="en-GB" sz="2000" b="1" dirty="0">
                          <a:effectLst/>
                          <a:latin typeface="+mj-lt"/>
                        </a:rPr>
                        <a:t>Regular Membership</a:t>
                      </a:r>
                      <a:endParaRPr lang="en-GB" sz="2000" b="1"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51277112"/>
                  </a:ext>
                </a:extLst>
              </a:tr>
              <a:tr h="1059540">
                <a:tc>
                  <a:txBody>
                    <a:bodyPr/>
                    <a:lstStyle/>
                    <a:p>
                      <a:pPr algn="l">
                        <a:spcAft>
                          <a:spcPts val="400"/>
                        </a:spcAft>
                      </a:pPr>
                      <a:r>
                        <a:rPr lang="en-GB" sz="2000">
                          <a:effectLst/>
                          <a:latin typeface="+mj-lt"/>
                        </a:rPr>
                        <a:t>Attending an educational institution (any field) or attending training with drug demand reduction within their field of interest</a:t>
                      </a:r>
                      <a:endParaRPr lang="en-GB" sz="20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400"/>
                        </a:spcAft>
                      </a:pPr>
                      <a:r>
                        <a:rPr lang="en-GB" sz="2000">
                          <a:effectLst/>
                          <a:latin typeface="+mj-lt"/>
                        </a:rPr>
                        <a:t>An interested, non-professional applicant (can include volunteers, family members or non-accredited community members)</a:t>
                      </a:r>
                      <a:endParaRPr lang="en-GB" sz="200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34562363"/>
                  </a:ext>
                </a:extLst>
              </a:tr>
              <a:tr h="529770">
                <a:tc>
                  <a:txBody>
                    <a:bodyPr/>
                    <a:lstStyle/>
                    <a:p>
                      <a:pPr algn="l">
                        <a:spcAft>
                          <a:spcPts val="400"/>
                        </a:spcAft>
                      </a:pPr>
                      <a:r>
                        <a:rPr lang="en-GB" sz="2000" b="1">
                          <a:effectLst/>
                          <a:latin typeface="+mj-lt"/>
                        </a:rPr>
                        <a:t>Professional Membership</a:t>
                      </a:r>
                      <a:endParaRPr lang="en-GB" sz="2000" b="1">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400"/>
                        </a:spcAft>
                      </a:pPr>
                      <a:r>
                        <a:rPr lang="en-GB" sz="2000" b="1" dirty="0">
                          <a:effectLst/>
                          <a:latin typeface="+mj-lt"/>
                        </a:rPr>
                        <a:t>Drug Demand Reduction Professional Membership</a:t>
                      </a:r>
                      <a:endParaRPr lang="en-GB" sz="2000" b="1"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67821813"/>
                  </a:ext>
                </a:extLst>
              </a:tr>
              <a:tr h="2648850">
                <a:tc>
                  <a:txBody>
                    <a:bodyPr/>
                    <a:lstStyle/>
                    <a:p>
                      <a:pPr algn="l">
                        <a:spcAft>
                          <a:spcPts val="400"/>
                        </a:spcAft>
                      </a:pPr>
                      <a:r>
                        <a:rPr lang="en-GB" sz="2000" dirty="0">
                          <a:effectLst/>
                          <a:latin typeface="+mj-lt"/>
                        </a:rPr>
                        <a:t>This category is for those that are undertaking a role that makes a contribution to the drug demand reduction field, even if not necessarily a specialist or 100% dedicated to that activity. This includes professions such as Social workers, Religious leaders, Medical profession, Teachers, Youth workers, Community workers and Academics etc.</a:t>
                      </a:r>
                      <a:endParaRPr lang="en-GB" sz="20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400"/>
                        </a:spcAft>
                      </a:pPr>
                      <a:r>
                        <a:rPr lang="en-GB" sz="2000" dirty="0">
                          <a:effectLst/>
                          <a:latin typeface="+mj-lt"/>
                        </a:rPr>
                        <a:t>This level of membership is for those who have specific qualifications, expertise and experience directly linked to the drug demand reduction field.</a:t>
                      </a:r>
                    </a:p>
                    <a:p>
                      <a:pPr algn="l">
                        <a:spcAft>
                          <a:spcPts val="400"/>
                        </a:spcAft>
                      </a:pPr>
                      <a:r>
                        <a:rPr lang="en-GB" sz="2000" dirty="0">
                          <a:effectLst/>
                          <a:latin typeface="+mj-lt"/>
                        </a:rPr>
                        <a:t> </a:t>
                      </a:r>
                      <a:endParaRPr lang="en-GB" sz="20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76235589"/>
                  </a:ext>
                </a:extLst>
              </a:tr>
            </a:tbl>
          </a:graphicData>
        </a:graphic>
      </p:graphicFrame>
    </p:spTree>
    <p:extLst>
      <p:ext uri="{BB962C8B-B14F-4D97-AF65-F5344CB8AC3E}">
        <p14:creationId xmlns:p14="http://schemas.microsoft.com/office/powerpoint/2010/main" val="2470717553"/>
      </p:ext>
    </p:extLst>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257</TotalTime>
  <Words>1425</Words>
  <Application>Microsoft Macintosh PowerPoint</Application>
  <PresentationFormat>Widescreen</PresentationFormat>
  <Paragraphs>184</Paragraphs>
  <Slides>18</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Helvetica</vt:lpstr>
      <vt:lpstr>Office Theme</vt:lpstr>
      <vt:lpstr>PowerPoint Presentation</vt:lpstr>
      <vt:lpstr>Background</vt:lpstr>
      <vt:lpstr>PowerPoint Presentation</vt:lpstr>
      <vt:lpstr>PowerPoint Presentation</vt:lpstr>
      <vt:lpstr>PowerPoint Presentation</vt:lpstr>
      <vt:lpstr>PowerPoint Presentation</vt:lpstr>
      <vt:lpstr>Connections…</vt:lpstr>
      <vt:lpstr>PowerPoint Presentation</vt:lpstr>
      <vt:lpstr>Membership levels</vt:lpstr>
      <vt:lpstr>How do we work?</vt:lpstr>
      <vt:lpstr>Website</vt:lpstr>
      <vt:lpstr>ISSUP… online</vt:lpstr>
      <vt:lpstr>PowerPoint Presentation</vt:lpstr>
      <vt:lpstr>PowerPoint Presentation</vt:lpstr>
      <vt:lpstr>ISSUP Event</vt:lpstr>
      <vt:lpstr>PowerPoint Presentation</vt:lpstr>
      <vt:lpstr>PowerPoint Presentation</vt:lpstr>
      <vt:lpstr>Keep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Travis-Roberts</dc:creator>
  <cp:lastModifiedBy>Joanna Travis-Roberts</cp:lastModifiedBy>
  <cp:revision>18</cp:revision>
  <dcterms:created xsi:type="dcterms:W3CDTF">2020-11-25T20:12:52Z</dcterms:created>
  <dcterms:modified xsi:type="dcterms:W3CDTF">2021-01-11T15:53:02Z</dcterms:modified>
</cp:coreProperties>
</file>