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73"/>
  </p:notesMasterIdLst>
  <p:sldIdLst>
    <p:sldId id="525" r:id="rId2"/>
    <p:sldId id="257" r:id="rId3"/>
    <p:sldId id="275" r:id="rId4"/>
    <p:sldId id="353" r:id="rId5"/>
    <p:sldId id="350" r:id="rId6"/>
    <p:sldId id="351" r:id="rId7"/>
    <p:sldId id="352" r:id="rId8"/>
    <p:sldId id="333" r:id="rId9"/>
    <p:sldId id="356" r:id="rId10"/>
    <p:sldId id="509" r:id="rId11"/>
    <p:sldId id="510" r:id="rId12"/>
    <p:sldId id="587" r:id="rId13"/>
    <p:sldId id="526" r:id="rId14"/>
    <p:sldId id="358" r:id="rId15"/>
    <p:sldId id="357" r:id="rId16"/>
    <p:sldId id="535" r:id="rId17"/>
    <p:sldId id="536" r:id="rId18"/>
    <p:sldId id="363" r:id="rId19"/>
    <p:sldId id="553" r:id="rId20"/>
    <p:sldId id="364" r:id="rId21"/>
    <p:sldId id="365" r:id="rId22"/>
    <p:sldId id="537" r:id="rId23"/>
    <p:sldId id="498" r:id="rId24"/>
    <p:sldId id="401" r:id="rId25"/>
    <p:sldId id="368" r:id="rId26"/>
    <p:sldId id="545" r:id="rId27"/>
    <p:sldId id="554" r:id="rId28"/>
    <p:sldId id="515" r:id="rId29"/>
    <p:sldId id="399" r:id="rId30"/>
    <p:sldId id="556" r:id="rId31"/>
    <p:sldId id="342" r:id="rId32"/>
    <p:sldId id="339" r:id="rId33"/>
    <p:sldId id="557" r:id="rId34"/>
    <p:sldId id="588" r:id="rId35"/>
    <p:sldId id="589" r:id="rId36"/>
    <p:sldId id="559" r:id="rId37"/>
    <p:sldId id="369" r:id="rId38"/>
    <p:sldId id="512" r:id="rId39"/>
    <p:sldId id="394" r:id="rId40"/>
    <p:sldId id="547" r:id="rId41"/>
    <p:sldId id="501" r:id="rId42"/>
    <p:sldId id="348" r:id="rId43"/>
    <p:sldId id="395" r:id="rId44"/>
    <p:sldId id="392" r:id="rId45"/>
    <p:sldId id="564" r:id="rId46"/>
    <p:sldId id="284" r:id="rId47"/>
    <p:sldId id="578" r:id="rId48"/>
    <p:sldId id="598" r:id="rId49"/>
    <p:sldId id="599" r:id="rId50"/>
    <p:sldId id="595" r:id="rId51"/>
    <p:sldId id="596" r:id="rId52"/>
    <p:sldId id="549" r:id="rId53"/>
    <p:sldId id="551" r:id="rId54"/>
    <p:sldId id="601" r:id="rId55"/>
    <p:sldId id="602" r:id="rId56"/>
    <p:sldId id="603" r:id="rId57"/>
    <p:sldId id="604" r:id="rId58"/>
    <p:sldId id="605" r:id="rId59"/>
    <p:sldId id="600" r:id="rId60"/>
    <p:sldId id="565" r:id="rId61"/>
    <p:sldId id="366" r:id="rId62"/>
    <p:sldId id="542" r:id="rId63"/>
    <p:sldId id="579" r:id="rId64"/>
    <p:sldId id="580" r:id="rId65"/>
    <p:sldId id="569" r:id="rId66"/>
    <p:sldId id="568" r:id="rId67"/>
    <p:sldId id="570" r:id="rId68"/>
    <p:sldId id="581" r:id="rId69"/>
    <p:sldId id="583" r:id="rId70"/>
    <p:sldId id="585" r:id="rId71"/>
    <p:sldId id="562"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4660"/>
  </p:normalViewPr>
  <p:slideViewPr>
    <p:cSldViewPr snapToGrid="0">
      <p:cViewPr varScale="1">
        <p:scale>
          <a:sx n="108" d="100"/>
          <a:sy n="108" d="100"/>
        </p:scale>
        <p:origin x="5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E6F7C5-CD30-442F-A124-0E9ED6FA0AA9}"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CD28F5F9-7715-42CF-9D0B-BCF25A0409D0}">
      <dgm:prSet phldrT="[Text]"/>
      <dgm:spPr/>
      <dgm:t>
        <a:bodyPr/>
        <a:lstStyle/>
        <a:p>
          <a:r>
            <a:rPr lang="en-US" dirty="0"/>
            <a:t>Data-based understanding of substance use epidemiology </a:t>
          </a:r>
        </a:p>
      </dgm:t>
    </dgm:pt>
    <dgm:pt modelId="{A9B83217-5678-4B05-9C68-894E3C573823}" type="parTrans" cxnId="{41031FB0-4F4D-4AE9-A827-8BE8C0ED1BDC}">
      <dgm:prSet/>
      <dgm:spPr/>
      <dgm:t>
        <a:bodyPr/>
        <a:lstStyle/>
        <a:p>
          <a:endParaRPr lang="en-US"/>
        </a:p>
      </dgm:t>
    </dgm:pt>
    <dgm:pt modelId="{AA5CF8A5-C050-4D97-9C9D-BD4648239736}" type="sibTrans" cxnId="{41031FB0-4F4D-4AE9-A827-8BE8C0ED1BDC}">
      <dgm:prSet/>
      <dgm:spPr/>
      <dgm:t>
        <a:bodyPr/>
        <a:lstStyle/>
        <a:p>
          <a:endParaRPr lang="en-US"/>
        </a:p>
      </dgm:t>
    </dgm:pt>
    <dgm:pt modelId="{1AF0D0B3-011F-4825-9F2A-EF196B734D71}">
      <dgm:prSet phldrT="[Text]"/>
      <dgm:spPr/>
      <dgm:t>
        <a:bodyPr/>
        <a:lstStyle/>
        <a:p>
          <a:r>
            <a:rPr lang="en-US" dirty="0"/>
            <a:t>Data-driven decision-making and evidence-based interventions</a:t>
          </a:r>
        </a:p>
      </dgm:t>
    </dgm:pt>
    <dgm:pt modelId="{457EF1A4-933C-4734-87F6-9C18E49BC76C}" type="parTrans" cxnId="{79B6E716-6F2D-4BDF-8D13-243275C93734}">
      <dgm:prSet/>
      <dgm:spPr/>
      <dgm:t>
        <a:bodyPr/>
        <a:lstStyle/>
        <a:p>
          <a:endParaRPr lang="en-US"/>
        </a:p>
      </dgm:t>
    </dgm:pt>
    <dgm:pt modelId="{F53620D0-16E2-4149-9644-3EF82F1A4EC8}" type="sibTrans" cxnId="{79B6E716-6F2D-4BDF-8D13-243275C93734}">
      <dgm:prSet/>
      <dgm:spPr/>
      <dgm:t>
        <a:bodyPr/>
        <a:lstStyle/>
        <a:p>
          <a:endParaRPr lang="en-US"/>
        </a:p>
      </dgm:t>
    </dgm:pt>
    <dgm:pt modelId="{3F262FE7-3DCC-49B8-BE62-1372F1143109}" type="pres">
      <dgm:prSet presAssocID="{C9E6F7C5-CD30-442F-A124-0E9ED6FA0AA9}" presName="Name0" presStyleCnt="0">
        <dgm:presLayoutVars>
          <dgm:dir/>
          <dgm:animOne val="branch"/>
          <dgm:animLvl val="lvl"/>
        </dgm:presLayoutVars>
      </dgm:prSet>
      <dgm:spPr/>
    </dgm:pt>
    <dgm:pt modelId="{1B0BB4C0-930C-4F6B-B968-7819075295BC}" type="pres">
      <dgm:prSet presAssocID="{CD28F5F9-7715-42CF-9D0B-BCF25A0409D0}" presName="chaos" presStyleCnt="0"/>
      <dgm:spPr/>
    </dgm:pt>
    <dgm:pt modelId="{F8412566-F98F-416F-9905-E06505534E15}" type="pres">
      <dgm:prSet presAssocID="{CD28F5F9-7715-42CF-9D0B-BCF25A0409D0}" presName="parTx1" presStyleLbl="revTx" presStyleIdx="0" presStyleCnt="1" custLinFactNeighborX="-3238" custLinFactNeighborY="15872"/>
      <dgm:spPr/>
    </dgm:pt>
    <dgm:pt modelId="{0F394EA2-5BD0-4B4F-B580-6BB9679839FD}" type="pres">
      <dgm:prSet presAssocID="{CD28F5F9-7715-42CF-9D0B-BCF25A0409D0}" presName="c1" presStyleLbl="node1" presStyleIdx="0" presStyleCnt="19"/>
      <dgm:spPr/>
    </dgm:pt>
    <dgm:pt modelId="{9E5965EE-656C-4E70-9A3F-54D31C2498FB}" type="pres">
      <dgm:prSet presAssocID="{CD28F5F9-7715-42CF-9D0B-BCF25A0409D0}" presName="c2" presStyleLbl="node1" presStyleIdx="1" presStyleCnt="19"/>
      <dgm:spPr/>
    </dgm:pt>
    <dgm:pt modelId="{680966DB-60A0-4ED4-BCC6-2F868255A1CD}" type="pres">
      <dgm:prSet presAssocID="{CD28F5F9-7715-42CF-9D0B-BCF25A0409D0}" presName="c3" presStyleLbl="node1" presStyleIdx="2" presStyleCnt="19"/>
      <dgm:spPr/>
    </dgm:pt>
    <dgm:pt modelId="{E984ACAF-066B-4E46-B130-C8FE2397F13A}" type="pres">
      <dgm:prSet presAssocID="{CD28F5F9-7715-42CF-9D0B-BCF25A0409D0}" presName="c4" presStyleLbl="node1" presStyleIdx="3" presStyleCnt="19"/>
      <dgm:spPr/>
    </dgm:pt>
    <dgm:pt modelId="{AB73D5C1-0BC9-4D29-856B-8667CF0A8D4D}" type="pres">
      <dgm:prSet presAssocID="{CD28F5F9-7715-42CF-9D0B-BCF25A0409D0}" presName="c5" presStyleLbl="node1" presStyleIdx="4" presStyleCnt="19"/>
      <dgm:spPr/>
    </dgm:pt>
    <dgm:pt modelId="{44BA8B25-D782-459E-887C-0D476E22067B}" type="pres">
      <dgm:prSet presAssocID="{CD28F5F9-7715-42CF-9D0B-BCF25A0409D0}" presName="c6" presStyleLbl="node1" presStyleIdx="5" presStyleCnt="19"/>
      <dgm:spPr/>
    </dgm:pt>
    <dgm:pt modelId="{31A11E99-18A1-44CE-BFD8-4FCE12FBCC26}" type="pres">
      <dgm:prSet presAssocID="{CD28F5F9-7715-42CF-9D0B-BCF25A0409D0}" presName="c7" presStyleLbl="node1" presStyleIdx="6" presStyleCnt="19"/>
      <dgm:spPr/>
    </dgm:pt>
    <dgm:pt modelId="{D906ED04-5334-4F1B-8BAB-8594597ECF2A}" type="pres">
      <dgm:prSet presAssocID="{CD28F5F9-7715-42CF-9D0B-BCF25A0409D0}" presName="c8" presStyleLbl="node1" presStyleIdx="7" presStyleCnt="19"/>
      <dgm:spPr/>
    </dgm:pt>
    <dgm:pt modelId="{6A6AC797-AB8F-4FAE-822F-B1825149D09A}" type="pres">
      <dgm:prSet presAssocID="{CD28F5F9-7715-42CF-9D0B-BCF25A0409D0}" presName="c9" presStyleLbl="node1" presStyleIdx="8" presStyleCnt="19"/>
      <dgm:spPr/>
    </dgm:pt>
    <dgm:pt modelId="{3BFDD714-080F-49D3-9864-437F82BF6ECE}" type="pres">
      <dgm:prSet presAssocID="{CD28F5F9-7715-42CF-9D0B-BCF25A0409D0}" presName="c10" presStyleLbl="node1" presStyleIdx="9" presStyleCnt="19"/>
      <dgm:spPr/>
    </dgm:pt>
    <dgm:pt modelId="{47B361F2-3F26-412F-ADE1-0C32AACE0ABA}" type="pres">
      <dgm:prSet presAssocID="{CD28F5F9-7715-42CF-9D0B-BCF25A0409D0}" presName="c11" presStyleLbl="node1" presStyleIdx="10" presStyleCnt="19"/>
      <dgm:spPr/>
    </dgm:pt>
    <dgm:pt modelId="{D4F1049B-3D65-4294-83F6-4D5A44B1D69E}" type="pres">
      <dgm:prSet presAssocID="{CD28F5F9-7715-42CF-9D0B-BCF25A0409D0}" presName="c12" presStyleLbl="node1" presStyleIdx="11" presStyleCnt="19"/>
      <dgm:spPr/>
    </dgm:pt>
    <dgm:pt modelId="{312FD995-09BB-4E85-BBFB-BC5AC3BAE1D9}" type="pres">
      <dgm:prSet presAssocID="{CD28F5F9-7715-42CF-9D0B-BCF25A0409D0}" presName="c13" presStyleLbl="node1" presStyleIdx="12" presStyleCnt="19"/>
      <dgm:spPr/>
    </dgm:pt>
    <dgm:pt modelId="{B7BCBB84-E53F-4A62-A3C5-18BC400465EE}" type="pres">
      <dgm:prSet presAssocID="{CD28F5F9-7715-42CF-9D0B-BCF25A0409D0}" presName="c14" presStyleLbl="node1" presStyleIdx="13" presStyleCnt="19"/>
      <dgm:spPr/>
    </dgm:pt>
    <dgm:pt modelId="{1E0F0F89-F92F-4CA0-BA41-963B8FD2DAA9}" type="pres">
      <dgm:prSet presAssocID="{CD28F5F9-7715-42CF-9D0B-BCF25A0409D0}" presName="c15" presStyleLbl="node1" presStyleIdx="14" presStyleCnt="19"/>
      <dgm:spPr/>
    </dgm:pt>
    <dgm:pt modelId="{18557D81-0BAC-4831-AA7D-468BA0201803}" type="pres">
      <dgm:prSet presAssocID="{CD28F5F9-7715-42CF-9D0B-BCF25A0409D0}" presName="c16" presStyleLbl="node1" presStyleIdx="15" presStyleCnt="19"/>
      <dgm:spPr/>
    </dgm:pt>
    <dgm:pt modelId="{5F6FE1C2-2CFD-404C-A43F-38BF4C1BD36A}" type="pres">
      <dgm:prSet presAssocID="{CD28F5F9-7715-42CF-9D0B-BCF25A0409D0}" presName="c17" presStyleLbl="node1" presStyleIdx="16" presStyleCnt="19"/>
      <dgm:spPr/>
    </dgm:pt>
    <dgm:pt modelId="{D1C8BC28-B063-4449-AFE4-149DF8321942}" type="pres">
      <dgm:prSet presAssocID="{CD28F5F9-7715-42CF-9D0B-BCF25A0409D0}" presName="c18" presStyleLbl="node1" presStyleIdx="17" presStyleCnt="19"/>
      <dgm:spPr/>
    </dgm:pt>
    <dgm:pt modelId="{BB540043-4827-4DBC-A99C-79931ACCAF34}" type="pres">
      <dgm:prSet presAssocID="{AA5CF8A5-C050-4D97-9C9D-BD4648239736}" presName="chevronComposite1" presStyleCnt="0"/>
      <dgm:spPr/>
    </dgm:pt>
    <dgm:pt modelId="{748E54A2-1CA7-470B-97F8-F2B193587F6F}" type="pres">
      <dgm:prSet presAssocID="{AA5CF8A5-C050-4D97-9C9D-BD4648239736}" presName="chevron1" presStyleLbl="sibTrans2D1" presStyleIdx="0" presStyleCnt="2"/>
      <dgm:spPr/>
    </dgm:pt>
    <dgm:pt modelId="{1FAF456F-E22E-4931-956E-534B8EBBC22F}" type="pres">
      <dgm:prSet presAssocID="{AA5CF8A5-C050-4D97-9C9D-BD4648239736}" presName="spChevron1" presStyleCnt="0"/>
      <dgm:spPr/>
    </dgm:pt>
    <dgm:pt modelId="{FE5F3D52-7025-46DD-956B-0B4F4EC03A04}" type="pres">
      <dgm:prSet presAssocID="{AA5CF8A5-C050-4D97-9C9D-BD4648239736}" presName="overlap" presStyleCnt="0"/>
      <dgm:spPr/>
    </dgm:pt>
    <dgm:pt modelId="{5A11122A-34F6-492A-A553-3AE6D0093C17}" type="pres">
      <dgm:prSet presAssocID="{AA5CF8A5-C050-4D97-9C9D-BD4648239736}" presName="chevronComposite2" presStyleCnt="0"/>
      <dgm:spPr/>
    </dgm:pt>
    <dgm:pt modelId="{24040887-2CB1-427E-9115-CBB40D8B918F}" type="pres">
      <dgm:prSet presAssocID="{AA5CF8A5-C050-4D97-9C9D-BD4648239736}" presName="chevron2" presStyleLbl="sibTrans2D1" presStyleIdx="1" presStyleCnt="2"/>
      <dgm:spPr/>
    </dgm:pt>
    <dgm:pt modelId="{E5FFCF51-52EC-4519-ACB8-B5B1315D1EEC}" type="pres">
      <dgm:prSet presAssocID="{AA5CF8A5-C050-4D97-9C9D-BD4648239736}" presName="spChevron2" presStyleCnt="0"/>
      <dgm:spPr/>
    </dgm:pt>
    <dgm:pt modelId="{89ACE66F-BCC0-4077-B155-0517CBDBCD37}" type="pres">
      <dgm:prSet presAssocID="{1AF0D0B3-011F-4825-9F2A-EF196B734D71}" presName="last" presStyleCnt="0"/>
      <dgm:spPr/>
    </dgm:pt>
    <dgm:pt modelId="{B7819D02-104D-4850-8823-9189B1D26D96}" type="pres">
      <dgm:prSet presAssocID="{1AF0D0B3-011F-4825-9F2A-EF196B734D71}" presName="circleTx" presStyleLbl="node1" presStyleIdx="18" presStyleCnt="19"/>
      <dgm:spPr/>
    </dgm:pt>
    <dgm:pt modelId="{685388B0-71B1-49F7-963D-80AB954B8FDC}" type="pres">
      <dgm:prSet presAssocID="{1AF0D0B3-011F-4825-9F2A-EF196B734D71}" presName="spN" presStyleCnt="0"/>
      <dgm:spPr/>
    </dgm:pt>
  </dgm:ptLst>
  <dgm:cxnLst>
    <dgm:cxn modelId="{FEF08314-D0A3-4C6F-82A0-299619A33699}" type="presOf" srcId="{1AF0D0B3-011F-4825-9F2A-EF196B734D71}" destId="{B7819D02-104D-4850-8823-9189B1D26D96}" srcOrd="0" destOrd="0" presId="urn:microsoft.com/office/officeart/2009/3/layout/RandomtoResultProcess"/>
    <dgm:cxn modelId="{79B6E716-6F2D-4BDF-8D13-243275C93734}" srcId="{C9E6F7C5-CD30-442F-A124-0E9ED6FA0AA9}" destId="{1AF0D0B3-011F-4825-9F2A-EF196B734D71}" srcOrd="1" destOrd="0" parTransId="{457EF1A4-933C-4734-87F6-9C18E49BC76C}" sibTransId="{F53620D0-16E2-4149-9644-3EF82F1A4EC8}"/>
    <dgm:cxn modelId="{E42D4E2A-B0CF-4C60-86FC-08ED565C5741}" type="presOf" srcId="{CD28F5F9-7715-42CF-9D0B-BCF25A0409D0}" destId="{F8412566-F98F-416F-9905-E06505534E15}" srcOrd="0" destOrd="0" presId="urn:microsoft.com/office/officeart/2009/3/layout/RandomtoResultProcess"/>
    <dgm:cxn modelId="{EE09088E-076C-4A78-AEB2-48FAB2B301FF}" type="presOf" srcId="{C9E6F7C5-CD30-442F-A124-0E9ED6FA0AA9}" destId="{3F262FE7-3DCC-49B8-BE62-1372F1143109}" srcOrd="0" destOrd="0" presId="urn:microsoft.com/office/officeart/2009/3/layout/RandomtoResultProcess"/>
    <dgm:cxn modelId="{41031FB0-4F4D-4AE9-A827-8BE8C0ED1BDC}" srcId="{C9E6F7C5-CD30-442F-A124-0E9ED6FA0AA9}" destId="{CD28F5F9-7715-42CF-9D0B-BCF25A0409D0}" srcOrd="0" destOrd="0" parTransId="{A9B83217-5678-4B05-9C68-894E3C573823}" sibTransId="{AA5CF8A5-C050-4D97-9C9D-BD4648239736}"/>
    <dgm:cxn modelId="{3951B042-3097-44C0-8DDC-11D271E43841}" type="presParOf" srcId="{3F262FE7-3DCC-49B8-BE62-1372F1143109}" destId="{1B0BB4C0-930C-4F6B-B968-7819075295BC}" srcOrd="0" destOrd="0" presId="urn:microsoft.com/office/officeart/2009/3/layout/RandomtoResultProcess"/>
    <dgm:cxn modelId="{3E00306C-C751-42C9-8ABA-603A91BBED42}" type="presParOf" srcId="{1B0BB4C0-930C-4F6B-B968-7819075295BC}" destId="{F8412566-F98F-416F-9905-E06505534E15}" srcOrd="0" destOrd="0" presId="urn:microsoft.com/office/officeart/2009/3/layout/RandomtoResultProcess"/>
    <dgm:cxn modelId="{742B175F-E919-41C6-AA4D-29D78E46F853}" type="presParOf" srcId="{1B0BB4C0-930C-4F6B-B968-7819075295BC}" destId="{0F394EA2-5BD0-4B4F-B580-6BB9679839FD}" srcOrd="1" destOrd="0" presId="urn:microsoft.com/office/officeart/2009/3/layout/RandomtoResultProcess"/>
    <dgm:cxn modelId="{50A6E8FF-E063-4904-8C60-4CB3F30F1C6E}" type="presParOf" srcId="{1B0BB4C0-930C-4F6B-B968-7819075295BC}" destId="{9E5965EE-656C-4E70-9A3F-54D31C2498FB}" srcOrd="2" destOrd="0" presId="urn:microsoft.com/office/officeart/2009/3/layout/RandomtoResultProcess"/>
    <dgm:cxn modelId="{8A4B97AC-0D33-4B97-A332-7A2FE018A96F}" type="presParOf" srcId="{1B0BB4C0-930C-4F6B-B968-7819075295BC}" destId="{680966DB-60A0-4ED4-BCC6-2F868255A1CD}" srcOrd="3" destOrd="0" presId="urn:microsoft.com/office/officeart/2009/3/layout/RandomtoResultProcess"/>
    <dgm:cxn modelId="{943FC31F-52B8-456A-A41B-1CD0EF6CB24A}" type="presParOf" srcId="{1B0BB4C0-930C-4F6B-B968-7819075295BC}" destId="{E984ACAF-066B-4E46-B130-C8FE2397F13A}" srcOrd="4" destOrd="0" presId="urn:microsoft.com/office/officeart/2009/3/layout/RandomtoResultProcess"/>
    <dgm:cxn modelId="{A5BF3336-FF2B-43AB-BA08-F4CE2353EE11}" type="presParOf" srcId="{1B0BB4C0-930C-4F6B-B968-7819075295BC}" destId="{AB73D5C1-0BC9-4D29-856B-8667CF0A8D4D}" srcOrd="5" destOrd="0" presId="urn:microsoft.com/office/officeart/2009/3/layout/RandomtoResultProcess"/>
    <dgm:cxn modelId="{8F17A62B-769E-4D2D-8A3C-4A9F807B3A58}" type="presParOf" srcId="{1B0BB4C0-930C-4F6B-B968-7819075295BC}" destId="{44BA8B25-D782-459E-887C-0D476E22067B}" srcOrd="6" destOrd="0" presId="urn:microsoft.com/office/officeart/2009/3/layout/RandomtoResultProcess"/>
    <dgm:cxn modelId="{A139C4A6-AAD7-4A5F-BC56-DDA314590C1B}" type="presParOf" srcId="{1B0BB4C0-930C-4F6B-B968-7819075295BC}" destId="{31A11E99-18A1-44CE-BFD8-4FCE12FBCC26}" srcOrd="7" destOrd="0" presId="urn:microsoft.com/office/officeart/2009/3/layout/RandomtoResultProcess"/>
    <dgm:cxn modelId="{8CF9DD12-4881-4B63-9EF1-C3880C83EFEF}" type="presParOf" srcId="{1B0BB4C0-930C-4F6B-B968-7819075295BC}" destId="{D906ED04-5334-4F1B-8BAB-8594597ECF2A}" srcOrd="8" destOrd="0" presId="urn:microsoft.com/office/officeart/2009/3/layout/RandomtoResultProcess"/>
    <dgm:cxn modelId="{315C5D45-ACAD-40E7-AF34-458E67AED7D2}" type="presParOf" srcId="{1B0BB4C0-930C-4F6B-B968-7819075295BC}" destId="{6A6AC797-AB8F-4FAE-822F-B1825149D09A}" srcOrd="9" destOrd="0" presId="urn:microsoft.com/office/officeart/2009/3/layout/RandomtoResultProcess"/>
    <dgm:cxn modelId="{B0E2F94E-14B3-437F-AB72-B8C4738103B7}" type="presParOf" srcId="{1B0BB4C0-930C-4F6B-B968-7819075295BC}" destId="{3BFDD714-080F-49D3-9864-437F82BF6ECE}" srcOrd="10" destOrd="0" presId="urn:microsoft.com/office/officeart/2009/3/layout/RandomtoResultProcess"/>
    <dgm:cxn modelId="{17F399E8-4B0C-4114-A251-9C6D547F2467}" type="presParOf" srcId="{1B0BB4C0-930C-4F6B-B968-7819075295BC}" destId="{47B361F2-3F26-412F-ADE1-0C32AACE0ABA}" srcOrd="11" destOrd="0" presId="urn:microsoft.com/office/officeart/2009/3/layout/RandomtoResultProcess"/>
    <dgm:cxn modelId="{2F3AACA1-5F31-451F-8EC2-AA8593953DB7}" type="presParOf" srcId="{1B0BB4C0-930C-4F6B-B968-7819075295BC}" destId="{D4F1049B-3D65-4294-83F6-4D5A44B1D69E}" srcOrd="12" destOrd="0" presId="urn:microsoft.com/office/officeart/2009/3/layout/RandomtoResultProcess"/>
    <dgm:cxn modelId="{50B1ECA1-1038-4B92-8B95-76672DA95081}" type="presParOf" srcId="{1B0BB4C0-930C-4F6B-B968-7819075295BC}" destId="{312FD995-09BB-4E85-BBFB-BC5AC3BAE1D9}" srcOrd="13" destOrd="0" presId="urn:microsoft.com/office/officeart/2009/3/layout/RandomtoResultProcess"/>
    <dgm:cxn modelId="{6C7592E9-601B-4D4A-9121-4B219AE6101A}" type="presParOf" srcId="{1B0BB4C0-930C-4F6B-B968-7819075295BC}" destId="{B7BCBB84-E53F-4A62-A3C5-18BC400465EE}" srcOrd="14" destOrd="0" presId="urn:microsoft.com/office/officeart/2009/3/layout/RandomtoResultProcess"/>
    <dgm:cxn modelId="{7CC7B9F3-E5FC-4A6D-8E19-8AE60A1943AC}" type="presParOf" srcId="{1B0BB4C0-930C-4F6B-B968-7819075295BC}" destId="{1E0F0F89-F92F-4CA0-BA41-963B8FD2DAA9}" srcOrd="15" destOrd="0" presId="urn:microsoft.com/office/officeart/2009/3/layout/RandomtoResultProcess"/>
    <dgm:cxn modelId="{17208922-2024-472D-902D-94D408C2BC2D}" type="presParOf" srcId="{1B0BB4C0-930C-4F6B-B968-7819075295BC}" destId="{18557D81-0BAC-4831-AA7D-468BA0201803}" srcOrd="16" destOrd="0" presId="urn:microsoft.com/office/officeart/2009/3/layout/RandomtoResultProcess"/>
    <dgm:cxn modelId="{BFB1FCAE-982E-40D0-8E9D-BFE8A909995B}" type="presParOf" srcId="{1B0BB4C0-930C-4F6B-B968-7819075295BC}" destId="{5F6FE1C2-2CFD-404C-A43F-38BF4C1BD36A}" srcOrd="17" destOrd="0" presId="urn:microsoft.com/office/officeart/2009/3/layout/RandomtoResultProcess"/>
    <dgm:cxn modelId="{53F44856-2020-49FA-820A-DED214B98C69}" type="presParOf" srcId="{1B0BB4C0-930C-4F6B-B968-7819075295BC}" destId="{D1C8BC28-B063-4449-AFE4-149DF8321942}" srcOrd="18" destOrd="0" presId="urn:microsoft.com/office/officeart/2009/3/layout/RandomtoResultProcess"/>
    <dgm:cxn modelId="{A1B5CE1D-95D6-480B-AF40-76EDBA94262B}" type="presParOf" srcId="{3F262FE7-3DCC-49B8-BE62-1372F1143109}" destId="{BB540043-4827-4DBC-A99C-79931ACCAF34}" srcOrd="1" destOrd="0" presId="urn:microsoft.com/office/officeart/2009/3/layout/RandomtoResultProcess"/>
    <dgm:cxn modelId="{B47EF026-23CA-4DDD-90F2-0B25EEEFDA16}" type="presParOf" srcId="{BB540043-4827-4DBC-A99C-79931ACCAF34}" destId="{748E54A2-1CA7-470B-97F8-F2B193587F6F}" srcOrd="0" destOrd="0" presId="urn:microsoft.com/office/officeart/2009/3/layout/RandomtoResultProcess"/>
    <dgm:cxn modelId="{6DCE25D4-165F-45D4-94FD-C9309B54BA06}" type="presParOf" srcId="{BB540043-4827-4DBC-A99C-79931ACCAF34}" destId="{1FAF456F-E22E-4931-956E-534B8EBBC22F}" srcOrd="1" destOrd="0" presId="urn:microsoft.com/office/officeart/2009/3/layout/RandomtoResultProcess"/>
    <dgm:cxn modelId="{2E43ADB0-9ABD-4B57-8E58-C0160B12FDEA}" type="presParOf" srcId="{3F262FE7-3DCC-49B8-BE62-1372F1143109}" destId="{FE5F3D52-7025-46DD-956B-0B4F4EC03A04}" srcOrd="2" destOrd="0" presId="urn:microsoft.com/office/officeart/2009/3/layout/RandomtoResultProcess"/>
    <dgm:cxn modelId="{269AFAFE-8FBF-4C3A-A83D-E88EE0872104}" type="presParOf" srcId="{3F262FE7-3DCC-49B8-BE62-1372F1143109}" destId="{5A11122A-34F6-492A-A553-3AE6D0093C17}" srcOrd="3" destOrd="0" presId="urn:microsoft.com/office/officeart/2009/3/layout/RandomtoResultProcess"/>
    <dgm:cxn modelId="{87BDB236-C9A2-474D-83AC-2CB7720DC499}" type="presParOf" srcId="{5A11122A-34F6-492A-A553-3AE6D0093C17}" destId="{24040887-2CB1-427E-9115-CBB40D8B918F}" srcOrd="0" destOrd="0" presId="urn:microsoft.com/office/officeart/2009/3/layout/RandomtoResultProcess"/>
    <dgm:cxn modelId="{FFA11CA5-3CEA-4FB1-BCC8-8F13EC496A99}" type="presParOf" srcId="{5A11122A-34F6-492A-A553-3AE6D0093C17}" destId="{E5FFCF51-52EC-4519-ACB8-B5B1315D1EEC}" srcOrd="1" destOrd="0" presId="urn:microsoft.com/office/officeart/2009/3/layout/RandomtoResultProcess"/>
    <dgm:cxn modelId="{5BA52D33-9F40-40B5-8F75-91FE508B6A36}" type="presParOf" srcId="{3F262FE7-3DCC-49B8-BE62-1372F1143109}" destId="{89ACE66F-BCC0-4077-B155-0517CBDBCD37}" srcOrd="4" destOrd="0" presId="urn:microsoft.com/office/officeart/2009/3/layout/RandomtoResultProcess"/>
    <dgm:cxn modelId="{BE72D629-45F4-4E0C-ABA8-019C22A87B50}" type="presParOf" srcId="{89ACE66F-BCC0-4077-B155-0517CBDBCD37}" destId="{B7819D02-104D-4850-8823-9189B1D26D96}" srcOrd="0" destOrd="0" presId="urn:microsoft.com/office/officeart/2009/3/layout/RandomtoResultProcess"/>
    <dgm:cxn modelId="{1DBF0B3D-24B2-48F4-A114-F20202EB5E24}" type="presParOf" srcId="{89ACE66F-BCC0-4077-B155-0517CBDBCD37}" destId="{685388B0-71B1-49F7-963D-80AB954B8FDC}"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DF7630-E81E-4DF5-BD5B-8AAD0ACEB5EA}" type="doc">
      <dgm:prSet loTypeId="urn:microsoft.com/office/officeart/2005/8/layout/cycle4" loCatId="matrix" qsTypeId="urn:microsoft.com/office/officeart/2005/8/quickstyle/simple2" qsCatId="simple" csTypeId="urn:microsoft.com/office/officeart/2005/8/colors/colorful4" csCatId="colorful" phldr="1"/>
      <dgm:spPr/>
      <dgm:t>
        <a:bodyPr/>
        <a:lstStyle/>
        <a:p>
          <a:endParaRPr lang="en-US"/>
        </a:p>
      </dgm:t>
    </dgm:pt>
    <dgm:pt modelId="{0586F774-5734-4A2B-A2A7-A8ABA52A5DD6}">
      <dgm:prSet phldrT="[Text]"/>
      <dgm:spPr/>
      <dgm:t>
        <a:bodyPr/>
        <a:lstStyle/>
        <a:p>
          <a:r>
            <a:rPr lang="en-US" dirty="0"/>
            <a:t>Individual</a:t>
          </a:r>
        </a:p>
        <a:p>
          <a:r>
            <a:rPr lang="en-US" dirty="0"/>
            <a:t>Peer </a:t>
          </a:r>
        </a:p>
      </dgm:t>
    </dgm:pt>
    <dgm:pt modelId="{7E829289-0446-4346-90E1-DBAEA8B26E0C}" type="parTrans" cxnId="{3F4265FA-B861-4D1D-BD30-BEC55212DBEF}">
      <dgm:prSet/>
      <dgm:spPr/>
      <dgm:t>
        <a:bodyPr/>
        <a:lstStyle/>
        <a:p>
          <a:endParaRPr lang="en-US"/>
        </a:p>
      </dgm:t>
    </dgm:pt>
    <dgm:pt modelId="{2E95ED89-617B-4BE1-856F-4A0A947202D1}" type="sibTrans" cxnId="{3F4265FA-B861-4D1D-BD30-BEC55212DBEF}">
      <dgm:prSet/>
      <dgm:spPr/>
      <dgm:t>
        <a:bodyPr/>
        <a:lstStyle/>
        <a:p>
          <a:endParaRPr lang="en-US"/>
        </a:p>
      </dgm:t>
    </dgm:pt>
    <dgm:pt modelId="{62D62F5B-3011-496B-9132-E07933E167F7}">
      <dgm:prSet phldrT="[Text]" custT="1"/>
      <dgm:spPr/>
      <dgm:t>
        <a:bodyPr/>
        <a:lstStyle/>
        <a:p>
          <a:r>
            <a:rPr lang="en-US" sz="1200" dirty="0"/>
            <a:t>Early initiation </a:t>
          </a:r>
        </a:p>
      </dgm:t>
    </dgm:pt>
    <dgm:pt modelId="{FC9D1CD9-A832-4536-ABFF-1CF7CF3907AB}" type="parTrans" cxnId="{CBAC4746-6838-4AEF-B950-A320C0E3669A}">
      <dgm:prSet/>
      <dgm:spPr/>
      <dgm:t>
        <a:bodyPr/>
        <a:lstStyle/>
        <a:p>
          <a:endParaRPr lang="en-US"/>
        </a:p>
      </dgm:t>
    </dgm:pt>
    <dgm:pt modelId="{904D189E-95BF-4277-B4F1-FE72778494DB}" type="sibTrans" cxnId="{CBAC4746-6838-4AEF-B950-A320C0E3669A}">
      <dgm:prSet/>
      <dgm:spPr/>
      <dgm:t>
        <a:bodyPr/>
        <a:lstStyle/>
        <a:p>
          <a:endParaRPr lang="en-US"/>
        </a:p>
      </dgm:t>
    </dgm:pt>
    <dgm:pt modelId="{6A4A6F55-390B-4500-B005-A2408D0CC256}">
      <dgm:prSet phldrT="[Text]"/>
      <dgm:spPr/>
      <dgm:t>
        <a:bodyPr/>
        <a:lstStyle/>
        <a:p>
          <a:r>
            <a:rPr lang="en-US" dirty="0"/>
            <a:t>Family </a:t>
          </a:r>
        </a:p>
      </dgm:t>
    </dgm:pt>
    <dgm:pt modelId="{FB3F5621-FF72-4EB5-9F4F-667C069D0515}" type="parTrans" cxnId="{4896B031-C72D-4FE9-9A24-946C30890ED6}">
      <dgm:prSet/>
      <dgm:spPr/>
      <dgm:t>
        <a:bodyPr/>
        <a:lstStyle/>
        <a:p>
          <a:endParaRPr lang="en-US"/>
        </a:p>
      </dgm:t>
    </dgm:pt>
    <dgm:pt modelId="{6E920599-F677-4DB9-BB75-4484F1323807}" type="sibTrans" cxnId="{4896B031-C72D-4FE9-9A24-946C30890ED6}">
      <dgm:prSet/>
      <dgm:spPr/>
      <dgm:t>
        <a:bodyPr/>
        <a:lstStyle/>
        <a:p>
          <a:endParaRPr lang="en-US"/>
        </a:p>
      </dgm:t>
    </dgm:pt>
    <dgm:pt modelId="{70EC2701-51FE-47B6-86D7-627BAB37F33A}">
      <dgm:prSet phldrT="[Text]" custT="1"/>
      <dgm:spPr/>
      <dgm:t>
        <a:bodyPr/>
        <a:lstStyle/>
        <a:p>
          <a:r>
            <a:rPr lang="en-US" sz="1200" dirty="0"/>
            <a:t>Family management problems (monitoring, rewards…)</a:t>
          </a:r>
        </a:p>
      </dgm:t>
    </dgm:pt>
    <dgm:pt modelId="{4AC21D2E-918F-4271-B831-889A07BA542E}" type="parTrans" cxnId="{478A0DA9-90F5-461A-A8CB-74F61574B544}">
      <dgm:prSet/>
      <dgm:spPr/>
      <dgm:t>
        <a:bodyPr/>
        <a:lstStyle/>
        <a:p>
          <a:endParaRPr lang="en-US"/>
        </a:p>
      </dgm:t>
    </dgm:pt>
    <dgm:pt modelId="{EC98B2BE-B3BC-430C-A082-790F3FC158B4}" type="sibTrans" cxnId="{478A0DA9-90F5-461A-A8CB-74F61574B544}">
      <dgm:prSet/>
      <dgm:spPr/>
      <dgm:t>
        <a:bodyPr/>
        <a:lstStyle/>
        <a:p>
          <a:endParaRPr lang="en-US"/>
        </a:p>
      </dgm:t>
    </dgm:pt>
    <dgm:pt modelId="{561A3FB3-A2B6-4A6D-9692-1C4BEF1AF1EC}">
      <dgm:prSet phldrT="[Text]"/>
      <dgm:spPr/>
      <dgm:t>
        <a:bodyPr/>
        <a:lstStyle/>
        <a:p>
          <a:r>
            <a:rPr lang="en-US" dirty="0"/>
            <a:t>Community</a:t>
          </a:r>
        </a:p>
      </dgm:t>
    </dgm:pt>
    <dgm:pt modelId="{84C9A2EB-D280-424F-8A74-853B03364AB8}" type="parTrans" cxnId="{9D69BAE3-C661-4708-B5A8-C057CF9970A9}">
      <dgm:prSet/>
      <dgm:spPr/>
      <dgm:t>
        <a:bodyPr/>
        <a:lstStyle/>
        <a:p>
          <a:endParaRPr lang="en-US"/>
        </a:p>
      </dgm:t>
    </dgm:pt>
    <dgm:pt modelId="{DC83ACFC-8E29-44C8-B3C5-31E1219016A9}" type="sibTrans" cxnId="{9D69BAE3-C661-4708-B5A8-C057CF9970A9}">
      <dgm:prSet/>
      <dgm:spPr/>
      <dgm:t>
        <a:bodyPr/>
        <a:lstStyle/>
        <a:p>
          <a:endParaRPr lang="en-US"/>
        </a:p>
      </dgm:t>
    </dgm:pt>
    <dgm:pt modelId="{929E659A-846D-47C3-BA36-D7724B683DF8}">
      <dgm:prSet phldrT="[Text]" custT="1"/>
      <dgm:spPr/>
      <dgm:t>
        <a:bodyPr/>
        <a:lstStyle/>
        <a:p>
          <a:pPr algn="l"/>
          <a:r>
            <a:rPr lang="en-US" sz="1200" dirty="0"/>
            <a:t> Low cost of alcohol</a:t>
          </a:r>
        </a:p>
      </dgm:t>
    </dgm:pt>
    <dgm:pt modelId="{329E9DDD-E626-4043-837F-5D53970A8F7B}" type="parTrans" cxnId="{2062DFF5-4A8C-4410-A07E-8C6E4D12CD30}">
      <dgm:prSet/>
      <dgm:spPr/>
      <dgm:t>
        <a:bodyPr/>
        <a:lstStyle/>
        <a:p>
          <a:endParaRPr lang="en-US"/>
        </a:p>
      </dgm:t>
    </dgm:pt>
    <dgm:pt modelId="{E0A374B7-C047-4E9F-A8EF-08B846A6BCDF}" type="sibTrans" cxnId="{2062DFF5-4A8C-4410-A07E-8C6E4D12CD30}">
      <dgm:prSet/>
      <dgm:spPr/>
      <dgm:t>
        <a:bodyPr/>
        <a:lstStyle/>
        <a:p>
          <a:endParaRPr lang="en-US"/>
        </a:p>
      </dgm:t>
    </dgm:pt>
    <dgm:pt modelId="{61EB6114-F276-4E8E-8E43-6C5A9D14A4CD}">
      <dgm:prSet phldrT="[Text]"/>
      <dgm:spPr/>
      <dgm:t>
        <a:bodyPr/>
        <a:lstStyle/>
        <a:p>
          <a:r>
            <a:rPr lang="en-US" dirty="0"/>
            <a:t>School</a:t>
          </a:r>
        </a:p>
      </dgm:t>
    </dgm:pt>
    <dgm:pt modelId="{5819D516-00B1-4FE8-8D8A-08B0DD274FE2}" type="parTrans" cxnId="{B3675147-D07E-44EC-826D-8A32369ABF4C}">
      <dgm:prSet/>
      <dgm:spPr/>
      <dgm:t>
        <a:bodyPr/>
        <a:lstStyle/>
        <a:p>
          <a:endParaRPr lang="en-US"/>
        </a:p>
      </dgm:t>
    </dgm:pt>
    <dgm:pt modelId="{4324812C-C86B-4790-AB07-A15E34CF802E}" type="sibTrans" cxnId="{B3675147-D07E-44EC-826D-8A32369ABF4C}">
      <dgm:prSet/>
      <dgm:spPr/>
      <dgm:t>
        <a:bodyPr/>
        <a:lstStyle/>
        <a:p>
          <a:endParaRPr lang="en-US"/>
        </a:p>
      </dgm:t>
    </dgm:pt>
    <dgm:pt modelId="{53BEEAE6-95C4-4DC6-AF73-77DB27FF3720}">
      <dgm:prSet phldrT="[Text]" custT="1"/>
      <dgm:spPr/>
      <dgm:t>
        <a:bodyPr/>
        <a:lstStyle/>
        <a:p>
          <a:r>
            <a:rPr lang="en-US" sz="1200" dirty="0"/>
            <a:t>Academic failure</a:t>
          </a:r>
        </a:p>
      </dgm:t>
    </dgm:pt>
    <dgm:pt modelId="{4D488517-CB98-45EE-A18F-FF95E322AC3C}" type="parTrans" cxnId="{33A98A66-C49F-49B6-892F-6841879D47AB}">
      <dgm:prSet/>
      <dgm:spPr/>
      <dgm:t>
        <a:bodyPr/>
        <a:lstStyle/>
        <a:p>
          <a:endParaRPr lang="en-US"/>
        </a:p>
      </dgm:t>
    </dgm:pt>
    <dgm:pt modelId="{6C7D8F95-0F3F-4294-A79F-A3D6767CB8DC}" type="sibTrans" cxnId="{33A98A66-C49F-49B6-892F-6841879D47AB}">
      <dgm:prSet/>
      <dgm:spPr/>
      <dgm:t>
        <a:bodyPr/>
        <a:lstStyle/>
        <a:p>
          <a:endParaRPr lang="en-US"/>
        </a:p>
      </dgm:t>
    </dgm:pt>
    <dgm:pt modelId="{6988400D-8A62-4716-B091-42CF97458732}">
      <dgm:prSet phldrT="[Text]" custT="1"/>
      <dgm:spPr/>
      <dgm:t>
        <a:bodyPr/>
        <a:lstStyle/>
        <a:p>
          <a:r>
            <a:rPr lang="en-US" sz="1200" dirty="0"/>
            <a:t>Rebelliousness </a:t>
          </a:r>
        </a:p>
      </dgm:t>
    </dgm:pt>
    <dgm:pt modelId="{60E9D288-5033-48E9-9560-5421DAC35272}" type="parTrans" cxnId="{3C2E8011-0745-4A66-BBD1-784CF1909E04}">
      <dgm:prSet/>
      <dgm:spPr/>
      <dgm:t>
        <a:bodyPr/>
        <a:lstStyle/>
        <a:p>
          <a:endParaRPr lang="en-US"/>
        </a:p>
      </dgm:t>
    </dgm:pt>
    <dgm:pt modelId="{665E9E1C-0AEC-4E56-BE05-1B1B3F18B430}" type="sibTrans" cxnId="{3C2E8011-0745-4A66-BBD1-784CF1909E04}">
      <dgm:prSet/>
      <dgm:spPr/>
      <dgm:t>
        <a:bodyPr/>
        <a:lstStyle/>
        <a:p>
          <a:endParaRPr lang="en-US"/>
        </a:p>
      </dgm:t>
    </dgm:pt>
    <dgm:pt modelId="{3FC3FF15-235E-4272-A2FC-F5ACBF985093}">
      <dgm:prSet phldrT="[Text]" custT="1"/>
      <dgm:spPr/>
      <dgm:t>
        <a:bodyPr/>
        <a:lstStyle/>
        <a:p>
          <a:r>
            <a:rPr lang="en-US" sz="1200" dirty="0"/>
            <a:t>Favorable attitude towards substance use</a:t>
          </a:r>
        </a:p>
      </dgm:t>
    </dgm:pt>
    <dgm:pt modelId="{797F46C4-17DE-40D5-9900-09525DA95A85}" type="parTrans" cxnId="{0F373F89-99D9-461C-95DC-C7487B138798}">
      <dgm:prSet/>
      <dgm:spPr/>
      <dgm:t>
        <a:bodyPr/>
        <a:lstStyle/>
        <a:p>
          <a:endParaRPr lang="en-US"/>
        </a:p>
      </dgm:t>
    </dgm:pt>
    <dgm:pt modelId="{5FBAB1FE-AABF-4ACC-8F20-079956199892}" type="sibTrans" cxnId="{0F373F89-99D9-461C-95DC-C7487B138798}">
      <dgm:prSet/>
      <dgm:spPr/>
      <dgm:t>
        <a:bodyPr/>
        <a:lstStyle/>
        <a:p>
          <a:endParaRPr lang="en-US"/>
        </a:p>
      </dgm:t>
    </dgm:pt>
    <dgm:pt modelId="{453037D5-9AC2-4D00-A046-B8B96B2B415E}">
      <dgm:prSet phldrT="[Text]" custT="1"/>
      <dgm:spPr/>
      <dgm:t>
        <a:bodyPr/>
        <a:lstStyle/>
        <a:p>
          <a:r>
            <a:rPr lang="en-US" sz="1200" dirty="0"/>
            <a:t>Peer substance use</a:t>
          </a:r>
        </a:p>
      </dgm:t>
    </dgm:pt>
    <dgm:pt modelId="{ABAE7B85-D924-4D24-9992-17ED26A4CE9D}" type="parTrans" cxnId="{CB0DA6F9-81AB-41D1-A32B-5F5E7746B5CD}">
      <dgm:prSet/>
      <dgm:spPr/>
      <dgm:t>
        <a:bodyPr/>
        <a:lstStyle/>
        <a:p>
          <a:endParaRPr lang="en-US"/>
        </a:p>
      </dgm:t>
    </dgm:pt>
    <dgm:pt modelId="{87BD3AC9-1CC3-4300-B573-53104CE96972}" type="sibTrans" cxnId="{CB0DA6F9-81AB-41D1-A32B-5F5E7746B5CD}">
      <dgm:prSet/>
      <dgm:spPr/>
      <dgm:t>
        <a:bodyPr/>
        <a:lstStyle/>
        <a:p>
          <a:endParaRPr lang="en-US"/>
        </a:p>
      </dgm:t>
    </dgm:pt>
    <dgm:pt modelId="{A810F8E7-74B6-4354-B3D8-D870A86FD6D8}">
      <dgm:prSet phldrT="[Text]" custT="1"/>
      <dgm:spPr/>
      <dgm:t>
        <a:bodyPr/>
        <a:lstStyle/>
        <a:p>
          <a:r>
            <a:rPr lang="en-US" sz="1200" dirty="0"/>
            <a:t>Genetic predictors </a:t>
          </a:r>
        </a:p>
      </dgm:t>
    </dgm:pt>
    <dgm:pt modelId="{1F34ED35-DB23-4008-A679-7403602B7DC7}" type="parTrans" cxnId="{2CDFED14-7393-47B3-94CC-2E6A38E7AE90}">
      <dgm:prSet/>
      <dgm:spPr/>
      <dgm:t>
        <a:bodyPr/>
        <a:lstStyle/>
        <a:p>
          <a:endParaRPr lang="en-US"/>
        </a:p>
      </dgm:t>
    </dgm:pt>
    <dgm:pt modelId="{7F4BAA80-AB08-48A0-9ADB-9D3537C303A3}" type="sibTrans" cxnId="{2CDFED14-7393-47B3-94CC-2E6A38E7AE90}">
      <dgm:prSet/>
      <dgm:spPr/>
      <dgm:t>
        <a:bodyPr/>
        <a:lstStyle/>
        <a:p>
          <a:endParaRPr lang="en-US"/>
        </a:p>
      </dgm:t>
    </dgm:pt>
    <dgm:pt modelId="{280C1BED-0FD3-4AA5-99DD-450E47F00A9B}">
      <dgm:prSet phldrT="[Text]" custT="1"/>
      <dgm:spPr/>
      <dgm:t>
        <a:bodyPr/>
        <a:lstStyle/>
        <a:p>
          <a:r>
            <a:rPr lang="en-US" sz="1200" dirty="0"/>
            <a:t>Family conflict</a:t>
          </a:r>
        </a:p>
      </dgm:t>
    </dgm:pt>
    <dgm:pt modelId="{0DB669CA-389E-4DAC-AB65-AD741256E2F2}" type="parTrans" cxnId="{6DD41FE4-9F56-43AD-976C-B551BA6C80EB}">
      <dgm:prSet/>
      <dgm:spPr/>
      <dgm:t>
        <a:bodyPr/>
        <a:lstStyle/>
        <a:p>
          <a:endParaRPr lang="en-US"/>
        </a:p>
      </dgm:t>
    </dgm:pt>
    <dgm:pt modelId="{C75A5334-F794-4BD7-9F39-8E8568A423FE}" type="sibTrans" cxnId="{6DD41FE4-9F56-43AD-976C-B551BA6C80EB}">
      <dgm:prSet/>
      <dgm:spPr/>
      <dgm:t>
        <a:bodyPr/>
        <a:lstStyle/>
        <a:p>
          <a:endParaRPr lang="en-US"/>
        </a:p>
      </dgm:t>
    </dgm:pt>
    <dgm:pt modelId="{0286AD22-FE62-44DE-8BE2-7AB43028CE06}">
      <dgm:prSet phldrT="[Text]" custT="1"/>
      <dgm:spPr/>
      <dgm:t>
        <a:bodyPr/>
        <a:lstStyle/>
        <a:p>
          <a:r>
            <a:rPr lang="en-US" sz="1200" dirty="0"/>
            <a:t>Favorable parental attitudes towards substance use</a:t>
          </a:r>
        </a:p>
      </dgm:t>
    </dgm:pt>
    <dgm:pt modelId="{233B2E17-70E3-450F-A58B-4916AF2B7BEA}" type="parTrans" cxnId="{5D4E354D-8F01-4BB9-A202-FF15AD54F501}">
      <dgm:prSet/>
      <dgm:spPr/>
      <dgm:t>
        <a:bodyPr/>
        <a:lstStyle/>
        <a:p>
          <a:endParaRPr lang="en-US"/>
        </a:p>
      </dgm:t>
    </dgm:pt>
    <dgm:pt modelId="{C4F35A1E-E29D-4646-AC66-02B632B89A18}" type="sibTrans" cxnId="{5D4E354D-8F01-4BB9-A202-FF15AD54F501}">
      <dgm:prSet/>
      <dgm:spPr/>
      <dgm:t>
        <a:bodyPr/>
        <a:lstStyle/>
        <a:p>
          <a:endParaRPr lang="en-US"/>
        </a:p>
      </dgm:t>
    </dgm:pt>
    <dgm:pt modelId="{8E6949F0-3EDF-4BD4-A320-23CD88508FDF}">
      <dgm:prSet phldrT="[Text]" custT="1"/>
      <dgm:spPr/>
      <dgm:t>
        <a:bodyPr/>
        <a:lstStyle/>
        <a:p>
          <a:r>
            <a:rPr lang="en-US" sz="1200" dirty="0"/>
            <a:t>Family history of substance use</a:t>
          </a:r>
        </a:p>
      </dgm:t>
    </dgm:pt>
    <dgm:pt modelId="{0E926D67-F0E9-4A65-BDBE-350DB9E10E4F}" type="parTrans" cxnId="{879E30D5-F89D-4622-8682-2781F95E472E}">
      <dgm:prSet/>
      <dgm:spPr/>
      <dgm:t>
        <a:bodyPr/>
        <a:lstStyle/>
        <a:p>
          <a:endParaRPr lang="en-US"/>
        </a:p>
      </dgm:t>
    </dgm:pt>
    <dgm:pt modelId="{27376D7B-2F93-4149-9D03-362B984456B6}" type="sibTrans" cxnId="{879E30D5-F89D-4622-8682-2781F95E472E}">
      <dgm:prSet/>
      <dgm:spPr/>
      <dgm:t>
        <a:bodyPr/>
        <a:lstStyle/>
        <a:p>
          <a:endParaRPr lang="en-US"/>
        </a:p>
      </dgm:t>
    </dgm:pt>
    <dgm:pt modelId="{0DBC2044-033B-470C-8D22-75151F03D29E}">
      <dgm:prSet phldrT="[Text]"/>
      <dgm:spPr/>
      <dgm:t>
        <a:bodyPr/>
        <a:lstStyle/>
        <a:p>
          <a:endParaRPr lang="en-US" sz="900" dirty="0"/>
        </a:p>
      </dgm:t>
    </dgm:pt>
    <dgm:pt modelId="{C6CD2848-9ACF-41F0-B967-F21528FF14BE}" type="parTrans" cxnId="{822D626D-79AA-451D-B6CE-BCC459A6846A}">
      <dgm:prSet/>
      <dgm:spPr/>
      <dgm:t>
        <a:bodyPr/>
        <a:lstStyle/>
        <a:p>
          <a:endParaRPr lang="en-US"/>
        </a:p>
      </dgm:t>
    </dgm:pt>
    <dgm:pt modelId="{E0886AAD-5A42-4296-BF22-437AC93CD338}" type="sibTrans" cxnId="{822D626D-79AA-451D-B6CE-BCC459A6846A}">
      <dgm:prSet/>
      <dgm:spPr/>
      <dgm:t>
        <a:bodyPr/>
        <a:lstStyle/>
        <a:p>
          <a:endParaRPr lang="en-US"/>
        </a:p>
      </dgm:t>
    </dgm:pt>
    <dgm:pt modelId="{11DC6F3B-8DFE-4C71-9684-322261D88779}">
      <dgm:prSet phldrT="[Text]" custT="1"/>
      <dgm:spPr/>
      <dgm:t>
        <a:bodyPr/>
        <a:lstStyle/>
        <a:p>
          <a:r>
            <a:rPr lang="en-US" sz="1200" dirty="0"/>
            <a:t>Lack of commitment to school</a:t>
          </a:r>
        </a:p>
      </dgm:t>
    </dgm:pt>
    <dgm:pt modelId="{C6084720-E8CB-431B-8499-E5FB111E3ACB}" type="parTrans" cxnId="{B14D214D-B49B-4C3D-A692-7E4B37C70E66}">
      <dgm:prSet/>
      <dgm:spPr/>
      <dgm:t>
        <a:bodyPr/>
        <a:lstStyle/>
        <a:p>
          <a:endParaRPr lang="en-US"/>
        </a:p>
      </dgm:t>
    </dgm:pt>
    <dgm:pt modelId="{45F63AA4-6ED5-408F-83F8-26B92FDF7EE6}" type="sibTrans" cxnId="{B14D214D-B49B-4C3D-A692-7E4B37C70E66}">
      <dgm:prSet/>
      <dgm:spPr/>
      <dgm:t>
        <a:bodyPr/>
        <a:lstStyle/>
        <a:p>
          <a:endParaRPr lang="en-US"/>
        </a:p>
      </dgm:t>
    </dgm:pt>
    <dgm:pt modelId="{87528407-7CDE-42FF-AF26-5920674CBFFA}">
      <dgm:prSet phldrT="[Text]"/>
      <dgm:spPr/>
      <dgm:t>
        <a:bodyPr/>
        <a:lstStyle/>
        <a:p>
          <a:pPr algn="l"/>
          <a:endParaRPr lang="en-US" sz="1100" dirty="0"/>
        </a:p>
      </dgm:t>
    </dgm:pt>
    <dgm:pt modelId="{C7A19BC1-621A-4A60-B98E-26C82B434786}" type="parTrans" cxnId="{5E076EA2-AE27-403B-B516-00FC83FA0D18}">
      <dgm:prSet/>
      <dgm:spPr/>
      <dgm:t>
        <a:bodyPr/>
        <a:lstStyle/>
        <a:p>
          <a:endParaRPr lang="en-US"/>
        </a:p>
      </dgm:t>
    </dgm:pt>
    <dgm:pt modelId="{01DA3458-0C05-4200-A5E5-CE09C6275555}" type="sibTrans" cxnId="{5E076EA2-AE27-403B-B516-00FC83FA0D18}">
      <dgm:prSet/>
      <dgm:spPr/>
      <dgm:t>
        <a:bodyPr/>
        <a:lstStyle/>
        <a:p>
          <a:endParaRPr lang="en-US"/>
        </a:p>
      </dgm:t>
    </dgm:pt>
    <dgm:pt modelId="{98061343-A921-4981-83A2-45ADCBB178E4}">
      <dgm:prSet phldrT="[Text]" custT="1"/>
      <dgm:spPr/>
      <dgm:t>
        <a:bodyPr/>
        <a:lstStyle/>
        <a:p>
          <a:pPr algn="l"/>
          <a:r>
            <a:rPr lang="en-US" sz="1200" dirty="0"/>
            <a:t>High availability </a:t>
          </a:r>
        </a:p>
      </dgm:t>
    </dgm:pt>
    <dgm:pt modelId="{8495E9A6-5169-41C5-8358-5BCD7F3CA8B3}" type="parTrans" cxnId="{66D940B4-8853-47F4-A9EE-F202299DCE17}">
      <dgm:prSet/>
      <dgm:spPr/>
      <dgm:t>
        <a:bodyPr/>
        <a:lstStyle/>
        <a:p>
          <a:endParaRPr lang="en-US"/>
        </a:p>
      </dgm:t>
    </dgm:pt>
    <dgm:pt modelId="{79761540-D4EE-42BC-AEA7-9A17254C78D7}" type="sibTrans" cxnId="{66D940B4-8853-47F4-A9EE-F202299DCE17}">
      <dgm:prSet/>
      <dgm:spPr/>
      <dgm:t>
        <a:bodyPr/>
        <a:lstStyle/>
        <a:p>
          <a:endParaRPr lang="en-US"/>
        </a:p>
      </dgm:t>
    </dgm:pt>
    <dgm:pt modelId="{E4F85136-FAC5-4AEC-AA07-DCC97142B650}">
      <dgm:prSet phldrT="[Text]" custT="1"/>
      <dgm:spPr/>
      <dgm:t>
        <a:bodyPr/>
        <a:lstStyle/>
        <a:p>
          <a:pPr algn="l"/>
          <a:r>
            <a:rPr lang="en-US" sz="1200" dirty="0"/>
            <a:t>Community laws/norms</a:t>
          </a:r>
        </a:p>
      </dgm:t>
    </dgm:pt>
    <dgm:pt modelId="{7D68096E-A7B3-402C-AE77-1CDC2D39AD1E}" type="parTrans" cxnId="{38FCCC7E-5BA9-481A-910A-57DE7CE9D5A2}">
      <dgm:prSet/>
      <dgm:spPr/>
      <dgm:t>
        <a:bodyPr/>
        <a:lstStyle/>
        <a:p>
          <a:endParaRPr lang="en-US"/>
        </a:p>
      </dgm:t>
    </dgm:pt>
    <dgm:pt modelId="{48F4B5F3-E071-4F73-A027-DD1BBB052BC7}" type="sibTrans" cxnId="{38FCCC7E-5BA9-481A-910A-57DE7CE9D5A2}">
      <dgm:prSet/>
      <dgm:spPr/>
      <dgm:t>
        <a:bodyPr/>
        <a:lstStyle/>
        <a:p>
          <a:endParaRPr lang="en-US"/>
        </a:p>
      </dgm:t>
    </dgm:pt>
    <dgm:pt modelId="{AC240DDD-058F-4B25-87A3-44764E7EEE50}">
      <dgm:prSet phldrT="[Text]" custT="1"/>
      <dgm:spPr/>
      <dgm:t>
        <a:bodyPr/>
        <a:lstStyle/>
        <a:p>
          <a:pPr algn="l"/>
          <a:r>
            <a:rPr lang="en-US" sz="1200" dirty="0"/>
            <a:t>Media portrayal </a:t>
          </a:r>
        </a:p>
      </dgm:t>
    </dgm:pt>
    <dgm:pt modelId="{08236D4C-3D18-4304-B7C8-CDE6D980E6A5}" type="parTrans" cxnId="{ED2E232D-F1EF-4933-A00C-B52D3B6358E2}">
      <dgm:prSet/>
      <dgm:spPr/>
      <dgm:t>
        <a:bodyPr/>
        <a:lstStyle/>
        <a:p>
          <a:endParaRPr lang="en-US"/>
        </a:p>
      </dgm:t>
    </dgm:pt>
    <dgm:pt modelId="{1B593DDA-58AB-4CC2-8292-E3588764EEF6}" type="sibTrans" cxnId="{ED2E232D-F1EF-4933-A00C-B52D3B6358E2}">
      <dgm:prSet/>
      <dgm:spPr/>
      <dgm:t>
        <a:bodyPr/>
        <a:lstStyle/>
        <a:p>
          <a:endParaRPr lang="en-US"/>
        </a:p>
      </dgm:t>
    </dgm:pt>
    <dgm:pt modelId="{8282A6E4-D63A-48C5-BE8B-2ED6DB398EBF}">
      <dgm:prSet phldrT="[Text]" custT="1"/>
      <dgm:spPr/>
      <dgm:t>
        <a:bodyPr/>
        <a:lstStyle/>
        <a:p>
          <a:pPr algn="l"/>
          <a:r>
            <a:rPr lang="en-US" sz="1200" dirty="0"/>
            <a:t>Low SES</a:t>
          </a:r>
        </a:p>
      </dgm:t>
    </dgm:pt>
    <dgm:pt modelId="{53DD5FA2-EAF6-4BA2-9E71-165B3123AF0E}" type="parTrans" cxnId="{C4C3E058-A166-49AC-AB4F-CDD7478BE216}">
      <dgm:prSet/>
      <dgm:spPr/>
      <dgm:t>
        <a:bodyPr/>
        <a:lstStyle/>
        <a:p>
          <a:endParaRPr lang="en-US"/>
        </a:p>
      </dgm:t>
    </dgm:pt>
    <dgm:pt modelId="{7F44551F-454E-495D-8205-EB0D13417E3C}" type="sibTrans" cxnId="{C4C3E058-A166-49AC-AB4F-CDD7478BE216}">
      <dgm:prSet/>
      <dgm:spPr/>
      <dgm:t>
        <a:bodyPr/>
        <a:lstStyle/>
        <a:p>
          <a:endParaRPr lang="en-US"/>
        </a:p>
      </dgm:t>
    </dgm:pt>
    <dgm:pt modelId="{1827600F-876B-4C24-B3A6-61BA106843D6}" type="pres">
      <dgm:prSet presAssocID="{57DF7630-E81E-4DF5-BD5B-8AAD0ACEB5EA}" presName="cycleMatrixDiagram" presStyleCnt="0">
        <dgm:presLayoutVars>
          <dgm:chMax val="1"/>
          <dgm:dir/>
          <dgm:animLvl val="lvl"/>
          <dgm:resizeHandles val="exact"/>
        </dgm:presLayoutVars>
      </dgm:prSet>
      <dgm:spPr/>
    </dgm:pt>
    <dgm:pt modelId="{3FE2C1AA-DD0D-4E20-B31F-6B240BB381BF}" type="pres">
      <dgm:prSet presAssocID="{57DF7630-E81E-4DF5-BD5B-8AAD0ACEB5EA}" presName="children" presStyleCnt="0"/>
      <dgm:spPr/>
    </dgm:pt>
    <dgm:pt modelId="{FC060D37-8561-4BC3-9432-0A14EE07BF31}" type="pres">
      <dgm:prSet presAssocID="{57DF7630-E81E-4DF5-BD5B-8AAD0ACEB5EA}" presName="child1group" presStyleCnt="0"/>
      <dgm:spPr/>
    </dgm:pt>
    <dgm:pt modelId="{BAB96F9C-0659-4AE1-8EEA-DD17CECAF516}" type="pres">
      <dgm:prSet presAssocID="{57DF7630-E81E-4DF5-BD5B-8AAD0ACEB5EA}" presName="child1" presStyleLbl="bgAcc1" presStyleIdx="0" presStyleCnt="4"/>
      <dgm:spPr/>
    </dgm:pt>
    <dgm:pt modelId="{1FE4DF32-1A7C-403C-A9DC-7D10F8CF230D}" type="pres">
      <dgm:prSet presAssocID="{57DF7630-E81E-4DF5-BD5B-8AAD0ACEB5EA}" presName="child1Text" presStyleLbl="bgAcc1" presStyleIdx="0" presStyleCnt="4">
        <dgm:presLayoutVars>
          <dgm:bulletEnabled val="1"/>
        </dgm:presLayoutVars>
      </dgm:prSet>
      <dgm:spPr/>
    </dgm:pt>
    <dgm:pt modelId="{E05172DE-6409-428D-8798-C32458474614}" type="pres">
      <dgm:prSet presAssocID="{57DF7630-E81E-4DF5-BD5B-8AAD0ACEB5EA}" presName="child2group" presStyleCnt="0"/>
      <dgm:spPr/>
    </dgm:pt>
    <dgm:pt modelId="{5F405FB8-29E9-46FC-9E21-66CB1474AEF0}" type="pres">
      <dgm:prSet presAssocID="{57DF7630-E81E-4DF5-BD5B-8AAD0ACEB5EA}" presName="child2" presStyleLbl="bgAcc1" presStyleIdx="1" presStyleCnt="4" custLinFactNeighborX="21988" custLinFactNeighborY="-7274"/>
      <dgm:spPr/>
    </dgm:pt>
    <dgm:pt modelId="{3E588FAD-CD9A-4D27-8C04-4C0CFF89CDF9}" type="pres">
      <dgm:prSet presAssocID="{57DF7630-E81E-4DF5-BD5B-8AAD0ACEB5EA}" presName="child2Text" presStyleLbl="bgAcc1" presStyleIdx="1" presStyleCnt="4">
        <dgm:presLayoutVars>
          <dgm:bulletEnabled val="1"/>
        </dgm:presLayoutVars>
      </dgm:prSet>
      <dgm:spPr/>
    </dgm:pt>
    <dgm:pt modelId="{04EDE893-01EB-46A1-82CE-858E7717D449}" type="pres">
      <dgm:prSet presAssocID="{57DF7630-E81E-4DF5-BD5B-8AAD0ACEB5EA}" presName="child3group" presStyleCnt="0"/>
      <dgm:spPr/>
    </dgm:pt>
    <dgm:pt modelId="{A5A41DBC-1E6C-4B4F-A448-1426F7ABA10B}" type="pres">
      <dgm:prSet presAssocID="{57DF7630-E81E-4DF5-BD5B-8AAD0ACEB5EA}" presName="child3" presStyleLbl="bgAcc1" presStyleIdx="2" presStyleCnt="4" custLinFactNeighborX="20025"/>
      <dgm:spPr/>
    </dgm:pt>
    <dgm:pt modelId="{C6F296DB-3888-47B9-B480-E96DB1723B8A}" type="pres">
      <dgm:prSet presAssocID="{57DF7630-E81E-4DF5-BD5B-8AAD0ACEB5EA}" presName="child3Text" presStyleLbl="bgAcc1" presStyleIdx="2" presStyleCnt="4">
        <dgm:presLayoutVars>
          <dgm:bulletEnabled val="1"/>
        </dgm:presLayoutVars>
      </dgm:prSet>
      <dgm:spPr/>
    </dgm:pt>
    <dgm:pt modelId="{15090FAD-BAEE-4161-9EB6-071892342E98}" type="pres">
      <dgm:prSet presAssocID="{57DF7630-E81E-4DF5-BD5B-8AAD0ACEB5EA}" presName="child4group" presStyleCnt="0"/>
      <dgm:spPr/>
    </dgm:pt>
    <dgm:pt modelId="{A0F6D051-BAC1-4196-B975-2434F7FB9492}" type="pres">
      <dgm:prSet presAssocID="{57DF7630-E81E-4DF5-BD5B-8AAD0ACEB5EA}" presName="child4" presStyleLbl="bgAcc1" presStyleIdx="3" presStyleCnt="4"/>
      <dgm:spPr/>
    </dgm:pt>
    <dgm:pt modelId="{4A317162-2FDF-441D-8950-FB2C9E22FCAA}" type="pres">
      <dgm:prSet presAssocID="{57DF7630-E81E-4DF5-BD5B-8AAD0ACEB5EA}" presName="child4Text" presStyleLbl="bgAcc1" presStyleIdx="3" presStyleCnt="4">
        <dgm:presLayoutVars>
          <dgm:bulletEnabled val="1"/>
        </dgm:presLayoutVars>
      </dgm:prSet>
      <dgm:spPr/>
    </dgm:pt>
    <dgm:pt modelId="{671E38C6-04F0-46D0-BAEB-8A9D536C928E}" type="pres">
      <dgm:prSet presAssocID="{57DF7630-E81E-4DF5-BD5B-8AAD0ACEB5EA}" presName="childPlaceholder" presStyleCnt="0"/>
      <dgm:spPr/>
    </dgm:pt>
    <dgm:pt modelId="{24690BEB-E1D8-4343-8E47-7B449BC48526}" type="pres">
      <dgm:prSet presAssocID="{57DF7630-E81E-4DF5-BD5B-8AAD0ACEB5EA}" presName="circle" presStyleCnt="0"/>
      <dgm:spPr/>
    </dgm:pt>
    <dgm:pt modelId="{5236A05F-88FA-443B-BED4-B93C97AB1767}" type="pres">
      <dgm:prSet presAssocID="{57DF7630-E81E-4DF5-BD5B-8AAD0ACEB5EA}" presName="quadrant1" presStyleLbl="node1" presStyleIdx="0" presStyleCnt="4">
        <dgm:presLayoutVars>
          <dgm:chMax val="1"/>
          <dgm:bulletEnabled val="1"/>
        </dgm:presLayoutVars>
      </dgm:prSet>
      <dgm:spPr/>
    </dgm:pt>
    <dgm:pt modelId="{4F3EEFF9-0F98-4762-A995-6FA910154644}" type="pres">
      <dgm:prSet presAssocID="{57DF7630-E81E-4DF5-BD5B-8AAD0ACEB5EA}" presName="quadrant2" presStyleLbl="node1" presStyleIdx="1" presStyleCnt="4">
        <dgm:presLayoutVars>
          <dgm:chMax val="1"/>
          <dgm:bulletEnabled val="1"/>
        </dgm:presLayoutVars>
      </dgm:prSet>
      <dgm:spPr/>
    </dgm:pt>
    <dgm:pt modelId="{A7AC5FCE-2FAF-4404-9C30-336AD52F10CF}" type="pres">
      <dgm:prSet presAssocID="{57DF7630-E81E-4DF5-BD5B-8AAD0ACEB5EA}" presName="quadrant3" presStyleLbl="node1" presStyleIdx="2" presStyleCnt="4">
        <dgm:presLayoutVars>
          <dgm:chMax val="1"/>
          <dgm:bulletEnabled val="1"/>
        </dgm:presLayoutVars>
      </dgm:prSet>
      <dgm:spPr/>
    </dgm:pt>
    <dgm:pt modelId="{390E506F-2421-4426-8A43-5FF031408522}" type="pres">
      <dgm:prSet presAssocID="{57DF7630-E81E-4DF5-BD5B-8AAD0ACEB5EA}" presName="quadrant4" presStyleLbl="node1" presStyleIdx="3" presStyleCnt="4">
        <dgm:presLayoutVars>
          <dgm:chMax val="1"/>
          <dgm:bulletEnabled val="1"/>
        </dgm:presLayoutVars>
      </dgm:prSet>
      <dgm:spPr/>
    </dgm:pt>
    <dgm:pt modelId="{B0CB8528-4411-4179-A369-AEB29873CBC0}" type="pres">
      <dgm:prSet presAssocID="{57DF7630-E81E-4DF5-BD5B-8AAD0ACEB5EA}" presName="quadrantPlaceholder" presStyleCnt="0"/>
      <dgm:spPr/>
    </dgm:pt>
    <dgm:pt modelId="{E8083013-26D1-4D4F-A45C-4F5EF14EF919}" type="pres">
      <dgm:prSet presAssocID="{57DF7630-E81E-4DF5-BD5B-8AAD0ACEB5EA}" presName="center1" presStyleLbl="fgShp" presStyleIdx="0" presStyleCnt="2"/>
      <dgm:spPr/>
    </dgm:pt>
    <dgm:pt modelId="{1179A198-EC2D-4575-A500-5638AAF8F494}" type="pres">
      <dgm:prSet presAssocID="{57DF7630-E81E-4DF5-BD5B-8AAD0ACEB5EA}" presName="center2" presStyleLbl="fgShp" presStyleIdx="1" presStyleCnt="2"/>
      <dgm:spPr/>
    </dgm:pt>
  </dgm:ptLst>
  <dgm:cxnLst>
    <dgm:cxn modelId="{73FA2E11-6406-4761-A66E-09F33F51A636}" type="presOf" srcId="{AC240DDD-058F-4B25-87A3-44764E7EEE50}" destId="{C6F296DB-3888-47B9-B480-E96DB1723B8A}" srcOrd="1" destOrd="3" presId="urn:microsoft.com/office/officeart/2005/8/layout/cycle4"/>
    <dgm:cxn modelId="{3C2E8011-0745-4A66-BBD1-784CF1909E04}" srcId="{0586F774-5734-4A2B-A2A7-A8ABA52A5DD6}" destId="{6988400D-8A62-4716-B091-42CF97458732}" srcOrd="1" destOrd="0" parTransId="{60E9D288-5033-48E9-9560-5421DAC35272}" sibTransId="{665E9E1C-0AEC-4E56-BE05-1B1B3F18B430}"/>
    <dgm:cxn modelId="{2CDFED14-7393-47B3-94CC-2E6A38E7AE90}" srcId="{0586F774-5734-4A2B-A2A7-A8ABA52A5DD6}" destId="{A810F8E7-74B6-4354-B3D8-D870A86FD6D8}" srcOrd="4" destOrd="0" parTransId="{1F34ED35-DB23-4008-A679-7403602B7DC7}" sibTransId="{7F4BAA80-AB08-48A0-9ADB-9D3537C303A3}"/>
    <dgm:cxn modelId="{567F9520-1A78-495E-8506-E50EDB1AD973}" type="presOf" srcId="{57DF7630-E81E-4DF5-BD5B-8AAD0ACEB5EA}" destId="{1827600F-876B-4C24-B3A6-61BA106843D6}" srcOrd="0" destOrd="0" presId="urn:microsoft.com/office/officeart/2005/8/layout/cycle4"/>
    <dgm:cxn modelId="{B505CF21-A860-41A6-A710-CC7E48BB4A17}" type="presOf" srcId="{8E6949F0-3EDF-4BD4-A320-23CD88508FDF}" destId="{5F405FB8-29E9-46FC-9E21-66CB1474AEF0}" srcOrd="0" destOrd="3" presId="urn:microsoft.com/office/officeart/2005/8/layout/cycle4"/>
    <dgm:cxn modelId="{ACA8EE24-780D-430D-9CB2-13092D70AD2A}" type="presOf" srcId="{11DC6F3B-8DFE-4C71-9684-322261D88779}" destId="{4A317162-2FDF-441D-8950-FB2C9E22FCAA}" srcOrd="1" destOrd="1" presId="urn:microsoft.com/office/officeart/2005/8/layout/cycle4"/>
    <dgm:cxn modelId="{ED2E232D-F1EF-4933-A00C-B52D3B6358E2}" srcId="{561A3FB3-A2B6-4A6D-9692-1C4BEF1AF1EC}" destId="{AC240DDD-058F-4B25-87A3-44764E7EEE50}" srcOrd="3" destOrd="0" parTransId="{08236D4C-3D18-4304-B7C8-CDE6D980E6A5}" sibTransId="{1B593DDA-58AB-4CC2-8292-E3588764EEF6}"/>
    <dgm:cxn modelId="{2B210B30-22C8-404C-BFD9-DA6E4E0ED0CF}" type="presOf" srcId="{3FC3FF15-235E-4272-A2FC-F5ACBF985093}" destId="{1FE4DF32-1A7C-403C-A9DC-7D10F8CF230D}" srcOrd="1" destOrd="2" presId="urn:microsoft.com/office/officeart/2005/8/layout/cycle4"/>
    <dgm:cxn modelId="{4896B031-C72D-4FE9-9A24-946C30890ED6}" srcId="{57DF7630-E81E-4DF5-BD5B-8AAD0ACEB5EA}" destId="{6A4A6F55-390B-4500-B005-A2408D0CC256}" srcOrd="1" destOrd="0" parTransId="{FB3F5621-FF72-4EB5-9F4F-667C069D0515}" sibTransId="{6E920599-F677-4DB9-BB75-4484F1323807}"/>
    <dgm:cxn modelId="{231AB834-D4BD-4D66-8124-664EED2DB650}" type="presOf" srcId="{A810F8E7-74B6-4354-B3D8-D870A86FD6D8}" destId="{BAB96F9C-0659-4AE1-8EEA-DD17CECAF516}" srcOrd="0" destOrd="4" presId="urn:microsoft.com/office/officeart/2005/8/layout/cycle4"/>
    <dgm:cxn modelId="{C5F10138-57DE-4CB3-8D77-DF4029C1275F}" type="presOf" srcId="{70EC2701-51FE-47B6-86D7-627BAB37F33A}" destId="{3E588FAD-CD9A-4D27-8C04-4C0CFF89CDF9}" srcOrd="1" destOrd="0" presId="urn:microsoft.com/office/officeart/2005/8/layout/cycle4"/>
    <dgm:cxn modelId="{21BFC438-F616-493E-B2E2-54C08DFFC056}" type="presOf" srcId="{280C1BED-0FD3-4AA5-99DD-450E47F00A9B}" destId="{5F405FB8-29E9-46FC-9E21-66CB1474AEF0}" srcOrd="0" destOrd="1" presId="urn:microsoft.com/office/officeart/2005/8/layout/cycle4"/>
    <dgm:cxn modelId="{4713425D-EC89-4C1B-B957-BBD0F1FF434A}" type="presOf" srcId="{E4F85136-FAC5-4AEC-AA07-DCC97142B650}" destId="{C6F296DB-3888-47B9-B480-E96DB1723B8A}" srcOrd="1" destOrd="2" presId="urn:microsoft.com/office/officeart/2005/8/layout/cycle4"/>
    <dgm:cxn modelId="{5180F743-EC6F-4DE8-9B44-35564AB421CE}" type="presOf" srcId="{0286AD22-FE62-44DE-8BE2-7AB43028CE06}" destId="{3E588FAD-CD9A-4D27-8C04-4C0CFF89CDF9}" srcOrd="1" destOrd="2" presId="urn:microsoft.com/office/officeart/2005/8/layout/cycle4"/>
    <dgm:cxn modelId="{CBAC4746-6838-4AEF-B950-A320C0E3669A}" srcId="{0586F774-5734-4A2B-A2A7-A8ABA52A5DD6}" destId="{62D62F5B-3011-496B-9132-E07933E167F7}" srcOrd="0" destOrd="0" parTransId="{FC9D1CD9-A832-4536-ABFF-1CF7CF3907AB}" sibTransId="{904D189E-95BF-4277-B4F1-FE72778494DB}"/>
    <dgm:cxn modelId="{33A98A66-C49F-49B6-892F-6841879D47AB}" srcId="{61EB6114-F276-4E8E-8E43-6C5A9D14A4CD}" destId="{53BEEAE6-95C4-4DC6-AF73-77DB27FF3720}" srcOrd="0" destOrd="0" parTransId="{4D488517-CB98-45EE-A18F-FF95E322AC3C}" sibTransId="{6C7D8F95-0F3F-4294-A79F-A3D6767CB8DC}"/>
    <dgm:cxn modelId="{B3675147-D07E-44EC-826D-8A32369ABF4C}" srcId="{57DF7630-E81E-4DF5-BD5B-8AAD0ACEB5EA}" destId="{61EB6114-F276-4E8E-8E43-6C5A9D14A4CD}" srcOrd="3" destOrd="0" parTransId="{5819D516-00B1-4FE8-8D8A-08B0DD274FE2}" sibTransId="{4324812C-C86B-4790-AB07-A15E34CF802E}"/>
    <dgm:cxn modelId="{18C11E4C-F3E6-4212-A479-45D56898154E}" type="presOf" srcId="{6988400D-8A62-4716-B091-42CF97458732}" destId="{1FE4DF32-1A7C-403C-A9DC-7D10F8CF230D}" srcOrd="1" destOrd="1" presId="urn:microsoft.com/office/officeart/2005/8/layout/cycle4"/>
    <dgm:cxn modelId="{B14D214D-B49B-4C3D-A692-7E4B37C70E66}" srcId="{61EB6114-F276-4E8E-8E43-6C5A9D14A4CD}" destId="{11DC6F3B-8DFE-4C71-9684-322261D88779}" srcOrd="1" destOrd="0" parTransId="{C6084720-E8CB-431B-8499-E5FB111E3ACB}" sibTransId="{45F63AA4-6ED5-408F-83F8-26B92FDF7EE6}"/>
    <dgm:cxn modelId="{5D4E354D-8F01-4BB9-A202-FF15AD54F501}" srcId="{6A4A6F55-390B-4500-B005-A2408D0CC256}" destId="{0286AD22-FE62-44DE-8BE2-7AB43028CE06}" srcOrd="2" destOrd="0" parTransId="{233B2E17-70E3-450F-A58B-4916AF2B7BEA}" sibTransId="{C4F35A1E-E29D-4646-AC66-02B632B89A18}"/>
    <dgm:cxn modelId="{822D626D-79AA-451D-B6CE-BCC459A6846A}" srcId="{6A4A6F55-390B-4500-B005-A2408D0CC256}" destId="{0DBC2044-033B-470C-8D22-75151F03D29E}" srcOrd="4" destOrd="0" parTransId="{C6CD2848-9ACF-41F0-B967-F21528FF14BE}" sibTransId="{E0886AAD-5A42-4296-BF22-437AC93CD338}"/>
    <dgm:cxn modelId="{866CB24D-6849-4772-923C-D4A00A3F1F6E}" type="presOf" srcId="{53BEEAE6-95C4-4DC6-AF73-77DB27FF3720}" destId="{4A317162-2FDF-441D-8950-FB2C9E22FCAA}" srcOrd="1" destOrd="0" presId="urn:microsoft.com/office/officeart/2005/8/layout/cycle4"/>
    <dgm:cxn modelId="{A76E3053-EE7C-459A-BC2E-90705114BD31}" type="presOf" srcId="{929E659A-846D-47C3-BA36-D7724B683DF8}" destId="{A5A41DBC-1E6C-4B4F-A448-1426F7ABA10B}" srcOrd="0" destOrd="0" presId="urn:microsoft.com/office/officeart/2005/8/layout/cycle4"/>
    <dgm:cxn modelId="{95AECB76-53D2-473B-91F1-A1694F2ECCEB}" type="presOf" srcId="{98061343-A921-4981-83A2-45ADCBB178E4}" destId="{A5A41DBC-1E6C-4B4F-A448-1426F7ABA10B}" srcOrd="0" destOrd="1" presId="urn:microsoft.com/office/officeart/2005/8/layout/cycle4"/>
    <dgm:cxn modelId="{A1D1EA57-A1FC-4032-A9A1-3D9C1D363325}" type="presOf" srcId="{453037D5-9AC2-4D00-A046-B8B96B2B415E}" destId="{BAB96F9C-0659-4AE1-8EEA-DD17CECAF516}" srcOrd="0" destOrd="3" presId="urn:microsoft.com/office/officeart/2005/8/layout/cycle4"/>
    <dgm:cxn modelId="{C4C3E058-A166-49AC-AB4F-CDD7478BE216}" srcId="{561A3FB3-A2B6-4A6D-9692-1C4BEF1AF1EC}" destId="{8282A6E4-D63A-48C5-BE8B-2ED6DB398EBF}" srcOrd="4" destOrd="0" parTransId="{53DD5FA2-EAF6-4BA2-9E71-165B3123AF0E}" sibTransId="{7F44551F-454E-495D-8205-EB0D13417E3C}"/>
    <dgm:cxn modelId="{9A086379-CE34-48E9-BE7C-A72DAD21ADB6}" type="presOf" srcId="{AC240DDD-058F-4B25-87A3-44764E7EEE50}" destId="{A5A41DBC-1E6C-4B4F-A448-1426F7ABA10B}" srcOrd="0" destOrd="3" presId="urn:microsoft.com/office/officeart/2005/8/layout/cycle4"/>
    <dgm:cxn modelId="{5A1EBA7A-7EDB-4898-BBB5-6A3EF490E892}" type="presOf" srcId="{453037D5-9AC2-4D00-A046-B8B96B2B415E}" destId="{1FE4DF32-1A7C-403C-A9DC-7D10F8CF230D}" srcOrd="1" destOrd="3" presId="urn:microsoft.com/office/officeart/2005/8/layout/cycle4"/>
    <dgm:cxn modelId="{7FC9F27A-AD3F-47AC-A79F-154CB2E16727}" type="presOf" srcId="{561A3FB3-A2B6-4A6D-9692-1C4BEF1AF1EC}" destId="{A7AC5FCE-2FAF-4404-9C30-336AD52F10CF}" srcOrd="0" destOrd="0" presId="urn:microsoft.com/office/officeart/2005/8/layout/cycle4"/>
    <dgm:cxn modelId="{38FCCC7E-5BA9-481A-910A-57DE7CE9D5A2}" srcId="{561A3FB3-A2B6-4A6D-9692-1C4BEF1AF1EC}" destId="{E4F85136-FAC5-4AEC-AA07-DCC97142B650}" srcOrd="2" destOrd="0" parTransId="{7D68096E-A7B3-402C-AE77-1CDC2D39AD1E}" sibTransId="{48F4B5F3-E071-4F73-A027-DD1BBB052BC7}"/>
    <dgm:cxn modelId="{FDCD7E88-498C-4666-8C80-38D8FAE896CF}" type="presOf" srcId="{6988400D-8A62-4716-B091-42CF97458732}" destId="{BAB96F9C-0659-4AE1-8EEA-DD17CECAF516}" srcOrd="0" destOrd="1" presId="urn:microsoft.com/office/officeart/2005/8/layout/cycle4"/>
    <dgm:cxn modelId="{0F373F89-99D9-461C-95DC-C7487B138798}" srcId="{0586F774-5734-4A2B-A2A7-A8ABA52A5DD6}" destId="{3FC3FF15-235E-4272-A2FC-F5ACBF985093}" srcOrd="2" destOrd="0" parTransId="{797F46C4-17DE-40D5-9900-09525DA95A85}" sibTransId="{5FBAB1FE-AABF-4ACC-8F20-079956199892}"/>
    <dgm:cxn modelId="{91BA1B92-422D-4863-A01E-E9544CF2236F}" type="presOf" srcId="{0DBC2044-033B-470C-8D22-75151F03D29E}" destId="{5F405FB8-29E9-46FC-9E21-66CB1474AEF0}" srcOrd="0" destOrd="4" presId="urn:microsoft.com/office/officeart/2005/8/layout/cycle4"/>
    <dgm:cxn modelId="{229D2D98-EDB5-44D7-A919-D7209DBC1D8F}" type="presOf" srcId="{98061343-A921-4981-83A2-45ADCBB178E4}" destId="{C6F296DB-3888-47B9-B480-E96DB1723B8A}" srcOrd="1" destOrd="1" presId="urn:microsoft.com/office/officeart/2005/8/layout/cycle4"/>
    <dgm:cxn modelId="{D3DFC8A0-B384-4FF3-B4A2-A83B400A588E}" type="presOf" srcId="{0286AD22-FE62-44DE-8BE2-7AB43028CE06}" destId="{5F405FB8-29E9-46FC-9E21-66CB1474AEF0}" srcOrd="0" destOrd="2" presId="urn:microsoft.com/office/officeart/2005/8/layout/cycle4"/>
    <dgm:cxn modelId="{5E076EA2-AE27-403B-B516-00FC83FA0D18}" srcId="{561A3FB3-A2B6-4A6D-9692-1C4BEF1AF1EC}" destId="{87528407-7CDE-42FF-AF26-5920674CBFFA}" srcOrd="5" destOrd="0" parTransId="{C7A19BC1-621A-4A60-B98E-26C82B434786}" sibTransId="{01DA3458-0C05-4200-A5E5-CE09C6275555}"/>
    <dgm:cxn modelId="{478A0DA9-90F5-461A-A8CB-74F61574B544}" srcId="{6A4A6F55-390B-4500-B005-A2408D0CC256}" destId="{70EC2701-51FE-47B6-86D7-627BAB37F33A}" srcOrd="0" destOrd="0" parTransId="{4AC21D2E-918F-4271-B831-889A07BA542E}" sibTransId="{EC98B2BE-B3BC-430C-A082-790F3FC158B4}"/>
    <dgm:cxn modelId="{65AFDCB1-8AC1-4A75-9C5A-B747264FFA47}" type="presOf" srcId="{62D62F5B-3011-496B-9132-E07933E167F7}" destId="{BAB96F9C-0659-4AE1-8EEA-DD17CECAF516}" srcOrd="0" destOrd="0" presId="urn:microsoft.com/office/officeart/2005/8/layout/cycle4"/>
    <dgm:cxn modelId="{66D940B4-8853-47F4-A9EE-F202299DCE17}" srcId="{561A3FB3-A2B6-4A6D-9692-1C4BEF1AF1EC}" destId="{98061343-A921-4981-83A2-45ADCBB178E4}" srcOrd="1" destOrd="0" parTransId="{8495E9A6-5169-41C5-8358-5BCD7F3CA8B3}" sibTransId="{79761540-D4EE-42BC-AEA7-9A17254C78D7}"/>
    <dgm:cxn modelId="{B549C6B5-2FCE-4283-B280-48B9618192C9}" type="presOf" srcId="{8E6949F0-3EDF-4BD4-A320-23CD88508FDF}" destId="{3E588FAD-CD9A-4D27-8C04-4C0CFF89CDF9}" srcOrd="1" destOrd="3" presId="urn:microsoft.com/office/officeart/2005/8/layout/cycle4"/>
    <dgm:cxn modelId="{FA7590B7-EADF-4A4D-8731-D93EF83551E7}" type="presOf" srcId="{70EC2701-51FE-47B6-86D7-627BAB37F33A}" destId="{5F405FB8-29E9-46FC-9E21-66CB1474AEF0}" srcOrd="0" destOrd="0" presId="urn:microsoft.com/office/officeart/2005/8/layout/cycle4"/>
    <dgm:cxn modelId="{2512FFB8-5479-4BC5-94F3-8639E9FF640E}" type="presOf" srcId="{62D62F5B-3011-496B-9132-E07933E167F7}" destId="{1FE4DF32-1A7C-403C-A9DC-7D10F8CF230D}" srcOrd="1" destOrd="0" presId="urn:microsoft.com/office/officeart/2005/8/layout/cycle4"/>
    <dgm:cxn modelId="{DE862ABB-EAAD-455F-AFB6-7ED02778D205}" type="presOf" srcId="{280C1BED-0FD3-4AA5-99DD-450E47F00A9B}" destId="{3E588FAD-CD9A-4D27-8C04-4C0CFF89CDF9}" srcOrd="1" destOrd="1" presId="urn:microsoft.com/office/officeart/2005/8/layout/cycle4"/>
    <dgm:cxn modelId="{08804FBB-4FC5-485F-A478-F11D278B1438}" type="presOf" srcId="{87528407-7CDE-42FF-AF26-5920674CBFFA}" destId="{A5A41DBC-1E6C-4B4F-A448-1426F7ABA10B}" srcOrd="0" destOrd="5" presId="urn:microsoft.com/office/officeart/2005/8/layout/cycle4"/>
    <dgm:cxn modelId="{E8FF59BD-10E4-4903-8570-6809EB856C0E}" type="presOf" srcId="{3FC3FF15-235E-4272-A2FC-F5ACBF985093}" destId="{BAB96F9C-0659-4AE1-8EEA-DD17CECAF516}" srcOrd="0" destOrd="2" presId="urn:microsoft.com/office/officeart/2005/8/layout/cycle4"/>
    <dgm:cxn modelId="{BE9F1EC4-1C45-46F5-9B81-28595B2C96F5}" type="presOf" srcId="{6A4A6F55-390B-4500-B005-A2408D0CC256}" destId="{4F3EEFF9-0F98-4762-A995-6FA910154644}" srcOrd="0" destOrd="0" presId="urn:microsoft.com/office/officeart/2005/8/layout/cycle4"/>
    <dgm:cxn modelId="{1E373BC9-1477-4B5C-9A68-BE8669A350D0}" type="presOf" srcId="{0586F774-5734-4A2B-A2A7-A8ABA52A5DD6}" destId="{5236A05F-88FA-443B-BED4-B93C97AB1767}" srcOrd="0" destOrd="0" presId="urn:microsoft.com/office/officeart/2005/8/layout/cycle4"/>
    <dgm:cxn modelId="{8C18EFC9-5D71-4396-A731-2D0B57580727}" type="presOf" srcId="{A810F8E7-74B6-4354-B3D8-D870A86FD6D8}" destId="{1FE4DF32-1A7C-403C-A9DC-7D10F8CF230D}" srcOrd="1" destOrd="4" presId="urn:microsoft.com/office/officeart/2005/8/layout/cycle4"/>
    <dgm:cxn modelId="{08EB08CD-002E-4AB1-BA74-D1B393B5C419}" type="presOf" srcId="{929E659A-846D-47C3-BA36-D7724B683DF8}" destId="{C6F296DB-3888-47B9-B480-E96DB1723B8A}" srcOrd="1" destOrd="0" presId="urn:microsoft.com/office/officeart/2005/8/layout/cycle4"/>
    <dgm:cxn modelId="{C37DA1D1-0803-4BF7-9EAA-0773E4B83568}" type="presOf" srcId="{11DC6F3B-8DFE-4C71-9684-322261D88779}" destId="{A0F6D051-BAC1-4196-B975-2434F7FB9492}" srcOrd="0" destOrd="1" presId="urn:microsoft.com/office/officeart/2005/8/layout/cycle4"/>
    <dgm:cxn modelId="{879E30D5-F89D-4622-8682-2781F95E472E}" srcId="{6A4A6F55-390B-4500-B005-A2408D0CC256}" destId="{8E6949F0-3EDF-4BD4-A320-23CD88508FDF}" srcOrd="3" destOrd="0" parTransId="{0E926D67-F0E9-4A65-BDBE-350DB9E10E4F}" sibTransId="{27376D7B-2F93-4149-9D03-362B984456B6}"/>
    <dgm:cxn modelId="{CAA277D6-E7EA-41F2-B47A-38A22F325F93}" type="presOf" srcId="{87528407-7CDE-42FF-AF26-5920674CBFFA}" destId="{C6F296DB-3888-47B9-B480-E96DB1723B8A}" srcOrd="1" destOrd="5" presId="urn:microsoft.com/office/officeart/2005/8/layout/cycle4"/>
    <dgm:cxn modelId="{154403D7-4F08-489F-9AA5-7FA118B1C0DD}" type="presOf" srcId="{61EB6114-F276-4E8E-8E43-6C5A9D14A4CD}" destId="{390E506F-2421-4426-8A43-5FF031408522}" srcOrd="0" destOrd="0" presId="urn:microsoft.com/office/officeart/2005/8/layout/cycle4"/>
    <dgm:cxn modelId="{0AD7F0DF-94AF-4931-AACD-F8748FFC2118}" type="presOf" srcId="{E4F85136-FAC5-4AEC-AA07-DCC97142B650}" destId="{A5A41DBC-1E6C-4B4F-A448-1426F7ABA10B}" srcOrd="0" destOrd="2" presId="urn:microsoft.com/office/officeart/2005/8/layout/cycle4"/>
    <dgm:cxn modelId="{9D69BAE3-C661-4708-B5A8-C057CF9970A9}" srcId="{57DF7630-E81E-4DF5-BD5B-8AAD0ACEB5EA}" destId="{561A3FB3-A2B6-4A6D-9692-1C4BEF1AF1EC}" srcOrd="2" destOrd="0" parTransId="{84C9A2EB-D280-424F-8A74-853B03364AB8}" sibTransId="{DC83ACFC-8E29-44C8-B3C5-31E1219016A9}"/>
    <dgm:cxn modelId="{6DD41FE4-9F56-43AD-976C-B551BA6C80EB}" srcId="{6A4A6F55-390B-4500-B005-A2408D0CC256}" destId="{280C1BED-0FD3-4AA5-99DD-450E47F00A9B}" srcOrd="1" destOrd="0" parTransId="{0DB669CA-389E-4DAC-AB65-AD741256E2F2}" sibTransId="{C75A5334-F794-4BD7-9F39-8E8568A423FE}"/>
    <dgm:cxn modelId="{76FD4FE7-2A7C-4887-86AC-D84CF99C8E88}" type="presOf" srcId="{8282A6E4-D63A-48C5-BE8B-2ED6DB398EBF}" destId="{C6F296DB-3888-47B9-B480-E96DB1723B8A}" srcOrd="1" destOrd="4" presId="urn:microsoft.com/office/officeart/2005/8/layout/cycle4"/>
    <dgm:cxn modelId="{365864EC-4AC6-4F1C-95DD-487E97BFE9C2}" type="presOf" srcId="{53BEEAE6-95C4-4DC6-AF73-77DB27FF3720}" destId="{A0F6D051-BAC1-4196-B975-2434F7FB9492}" srcOrd="0" destOrd="0" presId="urn:microsoft.com/office/officeart/2005/8/layout/cycle4"/>
    <dgm:cxn modelId="{1BCC0FF1-6431-4BFF-AA40-21E823835955}" type="presOf" srcId="{8282A6E4-D63A-48C5-BE8B-2ED6DB398EBF}" destId="{A5A41DBC-1E6C-4B4F-A448-1426F7ABA10B}" srcOrd="0" destOrd="4" presId="urn:microsoft.com/office/officeart/2005/8/layout/cycle4"/>
    <dgm:cxn modelId="{2FB994F5-37AC-4969-A97C-041D3D981D8C}" type="presOf" srcId="{0DBC2044-033B-470C-8D22-75151F03D29E}" destId="{3E588FAD-CD9A-4D27-8C04-4C0CFF89CDF9}" srcOrd="1" destOrd="4" presId="urn:microsoft.com/office/officeart/2005/8/layout/cycle4"/>
    <dgm:cxn modelId="{2062DFF5-4A8C-4410-A07E-8C6E4D12CD30}" srcId="{561A3FB3-A2B6-4A6D-9692-1C4BEF1AF1EC}" destId="{929E659A-846D-47C3-BA36-D7724B683DF8}" srcOrd="0" destOrd="0" parTransId="{329E9DDD-E626-4043-837F-5D53970A8F7B}" sibTransId="{E0A374B7-C047-4E9F-A8EF-08B846A6BCDF}"/>
    <dgm:cxn modelId="{CB0DA6F9-81AB-41D1-A32B-5F5E7746B5CD}" srcId="{0586F774-5734-4A2B-A2A7-A8ABA52A5DD6}" destId="{453037D5-9AC2-4D00-A046-B8B96B2B415E}" srcOrd="3" destOrd="0" parTransId="{ABAE7B85-D924-4D24-9992-17ED26A4CE9D}" sibTransId="{87BD3AC9-1CC3-4300-B573-53104CE96972}"/>
    <dgm:cxn modelId="{3F4265FA-B861-4D1D-BD30-BEC55212DBEF}" srcId="{57DF7630-E81E-4DF5-BD5B-8AAD0ACEB5EA}" destId="{0586F774-5734-4A2B-A2A7-A8ABA52A5DD6}" srcOrd="0" destOrd="0" parTransId="{7E829289-0446-4346-90E1-DBAEA8B26E0C}" sibTransId="{2E95ED89-617B-4BE1-856F-4A0A947202D1}"/>
    <dgm:cxn modelId="{712AA34B-6D30-4903-AE8D-1F3FE3F10763}" type="presParOf" srcId="{1827600F-876B-4C24-B3A6-61BA106843D6}" destId="{3FE2C1AA-DD0D-4E20-B31F-6B240BB381BF}" srcOrd="0" destOrd="0" presId="urn:microsoft.com/office/officeart/2005/8/layout/cycle4"/>
    <dgm:cxn modelId="{E38C28F4-5A8F-41D5-93FD-32F905068AC8}" type="presParOf" srcId="{3FE2C1AA-DD0D-4E20-B31F-6B240BB381BF}" destId="{FC060D37-8561-4BC3-9432-0A14EE07BF31}" srcOrd="0" destOrd="0" presId="urn:microsoft.com/office/officeart/2005/8/layout/cycle4"/>
    <dgm:cxn modelId="{40C3B03C-454D-440C-A41A-57BEBDD28C10}" type="presParOf" srcId="{FC060D37-8561-4BC3-9432-0A14EE07BF31}" destId="{BAB96F9C-0659-4AE1-8EEA-DD17CECAF516}" srcOrd="0" destOrd="0" presId="urn:microsoft.com/office/officeart/2005/8/layout/cycle4"/>
    <dgm:cxn modelId="{D2F594A1-E13F-4FD3-BABE-093D7513F43A}" type="presParOf" srcId="{FC060D37-8561-4BC3-9432-0A14EE07BF31}" destId="{1FE4DF32-1A7C-403C-A9DC-7D10F8CF230D}" srcOrd="1" destOrd="0" presId="urn:microsoft.com/office/officeart/2005/8/layout/cycle4"/>
    <dgm:cxn modelId="{B103449F-8A86-40BC-846D-A96CBA046D6C}" type="presParOf" srcId="{3FE2C1AA-DD0D-4E20-B31F-6B240BB381BF}" destId="{E05172DE-6409-428D-8798-C32458474614}" srcOrd="1" destOrd="0" presId="urn:microsoft.com/office/officeart/2005/8/layout/cycle4"/>
    <dgm:cxn modelId="{81C033AC-9190-4F7A-9240-C13AA16121A1}" type="presParOf" srcId="{E05172DE-6409-428D-8798-C32458474614}" destId="{5F405FB8-29E9-46FC-9E21-66CB1474AEF0}" srcOrd="0" destOrd="0" presId="urn:microsoft.com/office/officeart/2005/8/layout/cycle4"/>
    <dgm:cxn modelId="{4738373C-6222-4935-9CB4-39AF41C1D006}" type="presParOf" srcId="{E05172DE-6409-428D-8798-C32458474614}" destId="{3E588FAD-CD9A-4D27-8C04-4C0CFF89CDF9}" srcOrd="1" destOrd="0" presId="urn:microsoft.com/office/officeart/2005/8/layout/cycle4"/>
    <dgm:cxn modelId="{3FF59BE9-3666-4F5C-8589-0E5278556F43}" type="presParOf" srcId="{3FE2C1AA-DD0D-4E20-B31F-6B240BB381BF}" destId="{04EDE893-01EB-46A1-82CE-858E7717D449}" srcOrd="2" destOrd="0" presId="urn:microsoft.com/office/officeart/2005/8/layout/cycle4"/>
    <dgm:cxn modelId="{F2E02592-F24B-4CEC-A70B-78090D13CA4E}" type="presParOf" srcId="{04EDE893-01EB-46A1-82CE-858E7717D449}" destId="{A5A41DBC-1E6C-4B4F-A448-1426F7ABA10B}" srcOrd="0" destOrd="0" presId="urn:microsoft.com/office/officeart/2005/8/layout/cycle4"/>
    <dgm:cxn modelId="{0B2F4B42-5858-40CA-86D1-D3990502F183}" type="presParOf" srcId="{04EDE893-01EB-46A1-82CE-858E7717D449}" destId="{C6F296DB-3888-47B9-B480-E96DB1723B8A}" srcOrd="1" destOrd="0" presId="urn:microsoft.com/office/officeart/2005/8/layout/cycle4"/>
    <dgm:cxn modelId="{7A50DFE8-B17D-4840-AD7C-1DE3F9F17317}" type="presParOf" srcId="{3FE2C1AA-DD0D-4E20-B31F-6B240BB381BF}" destId="{15090FAD-BAEE-4161-9EB6-071892342E98}" srcOrd="3" destOrd="0" presId="urn:microsoft.com/office/officeart/2005/8/layout/cycle4"/>
    <dgm:cxn modelId="{9F6DC774-DB8A-44AD-B11B-8BA0ADF29195}" type="presParOf" srcId="{15090FAD-BAEE-4161-9EB6-071892342E98}" destId="{A0F6D051-BAC1-4196-B975-2434F7FB9492}" srcOrd="0" destOrd="0" presId="urn:microsoft.com/office/officeart/2005/8/layout/cycle4"/>
    <dgm:cxn modelId="{B2E962AC-E022-490D-8FD2-A447369B7810}" type="presParOf" srcId="{15090FAD-BAEE-4161-9EB6-071892342E98}" destId="{4A317162-2FDF-441D-8950-FB2C9E22FCAA}" srcOrd="1" destOrd="0" presId="urn:microsoft.com/office/officeart/2005/8/layout/cycle4"/>
    <dgm:cxn modelId="{6174E315-E0D9-4406-9B5A-8A5FA0A15758}" type="presParOf" srcId="{3FE2C1AA-DD0D-4E20-B31F-6B240BB381BF}" destId="{671E38C6-04F0-46D0-BAEB-8A9D536C928E}" srcOrd="4" destOrd="0" presId="urn:microsoft.com/office/officeart/2005/8/layout/cycle4"/>
    <dgm:cxn modelId="{9FE16ACB-687E-4A8C-9BA2-8BC2A9A188BB}" type="presParOf" srcId="{1827600F-876B-4C24-B3A6-61BA106843D6}" destId="{24690BEB-E1D8-4343-8E47-7B449BC48526}" srcOrd="1" destOrd="0" presId="urn:microsoft.com/office/officeart/2005/8/layout/cycle4"/>
    <dgm:cxn modelId="{7194F48D-16DA-4144-944B-2D112E142867}" type="presParOf" srcId="{24690BEB-E1D8-4343-8E47-7B449BC48526}" destId="{5236A05F-88FA-443B-BED4-B93C97AB1767}" srcOrd="0" destOrd="0" presId="urn:microsoft.com/office/officeart/2005/8/layout/cycle4"/>
    <dgm:cxn modelId="{FA30CBD2-1652-4FF9-A0A4-F1CC12665CEF}" type="presParOf" srcId="{24690BEB-E1D8-4343-8E47-7B449BC48526}" destId="{4F3EEFF9-0F98-4762-A995-6FA910154644}" srcOrd="1" destOrd="0" presId="urn:microsoft.com/office/officeart/2005/8/layout/cycle4"/>
    <dgm:cxn modelId="{6E6A0F40-45A9-4C85-8DA0-C54EB7802468}" type="presParOf" srcId="{24690BEB-E1D8-4343-8E47-7B449BC48526}" destId="{A7AC5FCE-2FAF-4404-9C30-336AD52F10CF}" srcOrd="2" destOrd="0" presId="urn:microsoft.com/office/officeart/2005/8/layout/cycle4"/>
    <dgm:cxn modelId="{4A96B05A-69DC-4C1F-A259-A1441D4826F4}" type="presParOf" srcId="{24690BEB-E1D8-4343-8E47-7B449BC48526}" destId="{390E506F-2421-4426-8A43-5FF031408522}" srcOrd="3" destOrd="0" presId="urn:microsoft.com/office/officeart/2005/8/layout/cycle4"/>
    <dgm:cxn modelId="{DD328413-B201-486D-AD7D-D1537FEA5911}" type="presParOf" srcId="{24690BEB-E1D8-4343-8E47-7B449BC48526}" destId="{B0CB8528-4411-4179-A369-AEB29873CBC0}" srcOrd="4" destOrd="0" presId="urn:microsoft.com/office/officeart/2005/8/layout/cycle4"/>
    <dgm:cxn modelId="{2AB9612A-253B-4D92-AAB3-315912AFF369}" type="presParOf" srcId="{1827600F-876B-4C24-B3A6-61BA106843D6}" destId="{E8083013-26D1-4D4F-A45C-4F5EF14EF919}" srcOrd="2" destOrd="0" presId="urn:microsoft.com/office/officeart/2005/8/layout/cycle4"/>
    <dgm:cxn modelId="{58CD6D6F-2D38-4303-8793-1E202423A588}" type="presParOf" srcId="{1827600F-876B-4C24-B3A6-61BA106843D6}" destId="{1179A198-EC2D-4575-A500-5638AAF8F49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415E4A-76B4-4DC0-BB71-8432CE9A2514}"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en-US"/>
        </a:p>
      </dgm:t>
    </dgm:pt>
    <dgm:pt modelId="{25F91FE1-F968-4DA5-A84E-BBC28E7FF472}">
      <dgm:prSet phldrT="[Text]" custT="1"/>
      <dgm:spPr/>
      <dgm:t>
        <a:bodyPr/>
        <a:lstStyle/>
        <a:p>
          <a:endParaRPr lang="en-US" sz="4800" dirty="0"/>
        </a:p>
      </dgm:t>
    </dgm:pt>
    <dgm:pt modelId="{9ACD1EBC-B3DC-45D8-8A5B-84AEAEA69F72}" type="parTrans" cxnId="{1F427282-7288-4DAC-9EE8-EA6A1D5E2E51}">
      <dgm:prSet/>
      <dgm:spPr/>
      <dgm:t>
        <a:bodyPr/>
        <a:lstStyle/>
        <a:p>
          <a:endParaRPr lang="en-US"/>
        </a:p>
      </dgm:t>
    </dgm:pt>
    <dgm:pt modelId="{AEB20786-35E3-4B5C-A38A-9154BC4C8BE7}" type="sibTrans" cxnId="{1F427282-7288-4DAC-9EE8-EA6A1D5E2E51}">
      <dgm:prSet/>
      <dgm:spPr/>
      <dgm:t>
        <a:bodyPr/>
        <a:lstStyle/>
        <a:p>
          <a:endParaRPr lang="en-US"/>
        </a:p>
      </dgm:t>
    </dgm:pt>
    <dgm:pt modelId="{D5D4B177-01DC-45CF-806B-5D14743D2CCD}">
      <dgm:prSet phldrT="[Text]"/>
      <dgm:spPr/>
      <dgm:t>
        <a:bodyPr/>
        <a:lstStyle/>
        <a:p>
          <a:r>
            <a:rPr lang="en-US" dirty="0"/>
            <a:t>Foreign currency for exported beverages/tax revenues for government </a:t>
          </a:r>
        </a:p>
      </dgm:t>
    </dgm:pt>
    <dgm:pt modelId="{B50A24C5-FD36-4D46-B481-A3FB67E5309A}" type="parTrans" cxnId="{8E5012F4-12AF-45C2-8FA1-6F53B3F3D30B}">
      <dgm:prSet/>
      <dgm:spPr/>
      <dgm:t>
        <a:bodyPr/>
        <a:lstStyle/>
        <a:p>
          <a:endParaRPr lang="en-US"/>
        </a:p>
      </dgm:t>
    </dgm:pt>
    <dgm:pt modelId="{8B16B771-76EE-411B-9932-31E05386475C}" type="sibTrans" cxnId="{8E5012F4-12AF-45C2-8FA1-6F53B3F3D30B}">
      <dgm:prSet/>
      <dgm:spPr/>
      <dgm:t>
        <a:bodyPr/>
        <a:lstStyle/>
        <a:p>
          <a:endParaRPr lang="en-US"/>
        </a:p>
      </dgm:t>
    </dgm:pt>
    <dgm:pt modelId="{11523F23-DBAC-4372-AC7C-E98F76986102}">
      <dgm:prSet phldrT="[Text]"/>
      <dgm:spPr/>
      <dgm:t>
        <a:bodyPr/>
        <a:lstStyle/>
        <a:p>
          <a:r>
            <a:rPr lang="en-US" dirty="0"/>
            <a:t>Important contributor to business/job opportunities in hospitality/retail sectors </a:t>
          </a:r>
        </a:p>
      </dgm:t>
    </dgm:pt>
    <dgm:pt modelId="{AD2B3629-4C2A-445F-B035-86260614BDEC}" type="parTrans" cxnId="{B57828A3-B18F-49BB-A71F-C19BE081E728}">
      <dgm:prSet/>
      <dgm:spPr/>
      <dgm:t>
        <a:bodyPr/>
        <a:lstStyle/>
        <a:p>
          <a:endParaRPr lang="en-US"/>
        </a:p>
      </dgm:t>
    </dgm:pt>
    <dgm:pt modelId="{BFD1CB4B-8EC5-4286-A923-0DEE60EFA35B}" type="sibTrans" cxnId="{B57828A3-B18F-49BB-A71F-C19BE081E728}">
      <dgm:prSet/>
      <dgm:spPr/>
      <dgm:t>
        <a:bodyPr/>
        <a:lstStyle/>
        <a:p>
          <a:endParaRPr lang="en-US"/>
        </a:p>
      </dgm:t>
    </dgm:pt>
    <dgm:pt modelId="{5A85A2C4-F363-453F-A4B6-50EAB73F5B7E}">
      <dgm:prSet phldrT="[Text]"/>
      <dgm:spPr/>
      <dgm:t>
        <a:bodyPr/>
        <a:lstStyle/>
        <a:p>
          <a:endParaRPr lang="en-US" dirty="0"/>
        </a:p>
      </dgm:t>
    </dgm:pt>
    <dgm:pt modelId="{ACC8081C-8956-4D07-98C9-9B8C818FA4DC}" type="parTrans" cxnId="{01454178-65B5-4367-B927-149ECB541D9C}">
      <dgm:prSet/>
      <dgm:spPr/>
      <dgm:t>
        <a:bodyPr/>
        <a:lstStyle/>
        <a:p>
          <a:endParaRPr lang="en-US"/>
        </a:p>
      </dgm:t>
    </dgm:pt>
    <dgm:pt modelId="{A044079E-82E3-4F5A-874F-E243C5FA62C6}" type="sibTrans" cxnId="{01454178-65B5-4367-B927-149ECB541D9C}">
      <dgm:prSet/>
      <dgm:spPr/>
      <dgm:t>
        <a:bodyPr/>
        <a:lstStyle/>
        <a:p>
          <a:endParaRPr lang="en-US"/>
        </a:p>
      </dgm:t>
    </dgm:pt>
    <dgm:pt modelId="{70390B3D-ACBD-4FB4-A192-D3BD43E7851B}">
      <dgm:prSet phldrT="[Text]"/>
      <dgm:spPr/>
      <dgm:t>
        <a:bodyPr/>
        <a:lstStyle/>
        <a:p>
          <a:r>
            <a:rPr lang="en-US" dirty="0"/>
            <a:t>Direct and indirect costs related to crime,  and other social problems including lost productivity</a:t>
          </a:r>
        </a:p>
      </dgm:t>
    </dgm:pt>
    <dgm:pt modelId="{E1786FEB-2F47-4A20-B26E-6E36EB93A047}" type="parTrans" cxnId="{C1F55ED9-4ABD-4BBC-96A7-05B26108E2BB}">
      <dgm:prSet/>
      <dgm:spPr/>
      <dgm:t>
        <a:bodyPr/>
        <a:lstStyle/>
        <a:p>
          <a:endParaRPr lang="en-US"/>
        </a:p>
      </dgm:t>
    </dgm:pt>
    <dgm:pt modelId="{6961F6A8-EADF-4BFB-B8AE-E607A9C810A0}" type="sibTrans" cxnId="{C1F55ED9-4ABD-4BBC-96A7-05B26108E2BB}">
      <dgm:prSet/>
      <dgm:spPr/>
      <dgm:t>
        <a:bodyPr/>
        <a:lstStyle/>
        <a:p>
          <a:endParaRPr lang="en-US"/>
        </a:p>
      </dgm:t>
    </dgm:pt>
    <dgm:pt modelId="{A3DC56BE-24A2-4A64-9303-3FA059F437B9}">
      <dgm:prSet phldrT="[Text]"/>
      <dgm:spPr/>
      <dgm:t>
        <a:bodyPr/>
        <a:lstStyle/>
        <a:p>
          <a:r>
            <a:rPr lang="en-US" dirty="0">
              <a:latin typeface="Rockwell" panose="02060603020205020403" pitchFamily="18" charset="0"/>
              <a:cs typeface="Arial" panose="020B0604020202020204" pitchFamily="34" charset="0"/>
            </a:rPr>
            <a:t>Associated with acute and chronic medical (intoxication) and social problems (violence) </a:t>
          </a:r>
          <a:endParaRPr lang="en-US" dirty="0"/>
        </a:p>
      </dgm:t>
    </dgm:pt>
    <dgm:pt modelId="{726E0525-A373-4C4E-B864-BA4C3CF856E9}" type="parTrans" cxnId="{73E42AF1-A2C1-4F5B-AD27-BFA4FDA51E9E}">
      <dgm:prSet/>
      <dgm:spPr/>
      <dgm:t>
        <a:bodyPr/>
        <a:lstStyle/>
        <a:p>
          <a:endParaRPr lang="en-US"/>
        </a:p>
      </dgm:t>
    </dgm:pt>
    <dgm:pt modelId="{9D319DAA-8194-44BC-94AC-6888A4E317AC}" type="sibTrans" cxnId="{73E42AF1-A2C1-4F5B-AD27-BFA4FDA51E9E}">
      <dgm:prSet/>
      <dgm:spPr/>
      <dgm:t>
        <a:bodyPr/>
        <a:lstStyle/>
        <a:p>
          <a:endParaRPr lang="en-US"/>
        </a:p>
      </dgm:t>
    </dgm:pt>
    <dgm:pt modelId="{6B5CF36A-2DAA-4716-8A7A-82D3FA141C1E}">
      <dgm:prSet phldrT="[Text]"/>
      <dgm:spPr/>
      <dgm:t>
        <a:bodyPr/>
        <a:lstStyle/>
        <a:p>
          <a:r>
            <a:rPr lang="en-US" dirty="0"/>
            <a:t>World’s largest risk factor for disease and disability (particularly in 15-29) </a:t>
          </a:r>
        </a:p>
      </dgm:t>
    </dgm:pt>
    <dgm:pt modelId="{B2409461-1020-420B-AB70-42D4A4339F11}" type="parTrans" cxnId="{BC06F54C-A762-465C-9D8F-D62A2A4C0D19}">
      <dgm:prSet/>
      <dgm:spPr/>
      <dgm:t>
        <a:bodyPr/>
        <a:lstStyle/>
        <a:p>
          <a:endParaRPr lang="en-US"/>
        </a:p>
      </dgm:t>
    </dgm:pt>
    <dgm:pt modelId="{E9DFBE89-D80A-483D-A4F5-9E9517325C38}" type="sibTrans" cxnId="{BC06F54C-A762-465C-9D8F-D62A2A4C0D19}">
      <dgm:prSet/>
      <dgm:spPr/>
      <dgm:t>
        <a:bodyPr/>
        <a:lstStyle/>
        <a:p>
          <a:endParaRPr lang="en-US"/>
        </a:p>
      </dgm:t>
    </dgm:pt>
    <dgm:pt modelId="{2D2F9C83-3A9E-4F5C-849C-ECDCF03F18E8}" type="pres">
      <dgm:prSet presAssocID="{D2415E4A-76B4-4DC0-BB71-8432CE9A2514}" presName="outerComposite" presStyleCnt="0">
        <dgm:presLayoutVars>
          <dgm:chMax val="2"/>
          <dgm:animLvl val="lvl"/>
          <dgm:resizeHandles val="exact"/>
        </dgm:presLayoutVars>
      </dgm:prSet>
      <dgm:spPr/>
    </dgm:pt>
    <dgm:pt modelId="{98B5EDE1-E69D-4EF4-8773-74703AE9400B}" type="pres">
      <dgm:prSet presAssocID="{D2415E4A-76B4-4DC0-BB71-8432CE9A2514}" presName="dummyMaxCanvas" presStyleCnt="0"/>
      <dgm:spPr/>
    </dgm:pt>
    <dgm:pt modelId="{2DD95B3D-49F8-4D10-B675-838DDD8B1060}" type="pres">
      <dgm:prSet presAssocID="{D2415E4A-76B4-4DC0-BB71-8432CE9A2514}" presName="parentComposite" presStyleCnt="0"/>
      <dgm:spPr/>
    </dgm:pt>
    <dgm:pt modelId="{3C35CBA1-8970-4E26-859B-AFDE2DCD4807}" type="pres">
      <dgm:prSet presAssocID="{D2415E4A-76B4-4DC0-BB71-8432CE9A2514}" presName="parent1" presStyleLbl="alignAccFollowNode1" presStyleIdx="0" presStyleCnt="4">
        <dgm:presLayoutVars>
          <dgm:chMax val="4"/>
        </dgm:presLayoutVars>
      </dgm:prSet>
      <dgm:spPr/>
    </dgm:pt>
    <dgm:pt modelId="{0C8C588B-061E-4D76-B3C5-3E345AC5626C}" type="pres">
      <dgm:prSet presAssocID="{D2415E4A-76B4-4DC0-BB71-8432CE9A2514}" presName="parent2" presStyleLbl="alignAccFollowNode1" presStyleIdx="1" presStyleCnt="4">
        <dgm:presLayoutVars>
          <dgm:chMax val="4"/>
        </dgm:presLayoutVars>
      </dgm:prSet>
      <dgm:spPr/>
    </dgm:pt>
    <dgm:pt modelId="{A51A96B8-3448-477B-93A4-7050CF49B7CA}" type="pres">
      <dgm:prSet presAssocID="{D2415E4A-76B4-4DC0-BB71-8432CE9A2514}" presName="childrenComposite" presStyleCnt="0"/>
      <dgm:spPr/>
    </dgm:pt>
    <dgm:pt modelId="{ED8586B4-B0E5-4639-B9A5-71CDEB494C3D}" type="pres">
      <dgm:prSet presAssocID="{D2415E4A-76B4-4DC0-BB71-8432CE9A2514}" presName="dummyMaxCanvas_ChildArea" presStyleCnt="0"/>
      <dgm:spPr/>
    </dgm:pt>
    <dgm:pt modelId="{5848FC0D-CC61-4CC5-ADA3-8D44A248AEA8}" type="pres">
      <dgm:prSet presAssocID="{D2415E4A-76B4-4DC0-BB71-8432CE9A2514}" presName="fulcrum" presStyleLbl="alignAccFollowNode1" presStyleIdx="2" presStyleCnt="4"/>
      <dgm:spPr/>
    </dgm:pt>
    <dgm:pt modelId="{4DB7DE5E-BF34-41AB-AB8B-024435BD4E64}" type="pres">
      <dgm:prSet presAssocID="{D2415E4A-76B4-4DC0-BB71-8432CE9A2514}" presName="balance_23" presStyleLbl="alignAccFollowNode1" presStyleIdx="3" presStyleCnt="4">
        <dgm:presLayoutVars>
          <dgm:bulletEnabled val="1"/>
        </dgm:presLayoutVars>
      </dgm:prSet>
      <dgm:spPr/>
    </dgm:pt>
    <dgm:pt modelId="{469C43B6-47FB-48F1-A919-C86C061C157A}" type="pres">
      <dgm:prSet presAssocID="{D2415E4A-76B4-4DC0-BB71-8432CE9A2514}" presName="right_23_1" presStyleLbl="node1" presStyleIdx="0" presStyleCnt="5">
        <dgm:presLayoutVars>
          <dgm:bulletEnabled val="1"/>
        </dgm:presLayoutVars>
      </dgm:prSet>
      <dgm:spPr/>
    </dgm:pt>
    <dgm:pt modelId="{C6B5E2BB-4B6A-4142-9B86-6CCB58B7C68A}" type="pres">
      <dgm:prSet presAssocID="{D2415E4A-76B4-4DC0-BB71-8432CE9A2514}" presName="right_23_2" presStyleLbl="node1" presStyleIdx="1" presStyleCnt="5">
        <dgm:presLayoutVars>
          <dgm:bulletEnabled val="1"/>
        </dgm:presLayoutVars>
      </dgm:prSet>
      <dgm:spPr/>
    </dgm:pt>
    <dgm:pt modelId="{BCD28F77-7C46-4FC3-A117-0BC94B00A679}" type="pres">
      <dgm:prSet presAssocID="{D2415E4A-76B4-4DC0-BB71-8432CE9A2514}" presName="right_23_3" presStyleLbl="node1" presStyleIdx="2" presStyleCnt="5">
        <dgm:presLayoutVars>
          <dgm:bulletEnabled val="1"/>
        </dgm:presLayoutVars>
      </dgm:prSet>
      <dgm:spPr/>
    </dgm:pt>
    <dgm:pt modelId="{65C7F0CB-24F9-4C4D-B53C-5C7E9624D15B}" type="pres">
      <dgm:prSet presAssocID="{D2415E4A-76B4-4DC0-BB71-8432CE9A2514}" presName="left_23_1" presStyleLbl="node1" presStyleIdx="3" presStyleCnt="5">
        <dgm:presLayoutVars>
          <dgm:bulletEnabled val="1"/>
        </dgm:presLayoutVars>
      </dgm:prSet>
      <dgm:spPr/>
    </dgm:pt>
    <dgm:pt modelId="{72CFE4DD-517C-415A-8A4F-9D5DC36FD38C}" type="pres">
      <dgm:prSet presAssocID="{D2415E4A-76B4-4DC0-BB71-8432CE9A2514}" presName="left_23_2" presStyleLbl="node1" presStyleIdx="4" presStyleCnt="5">
        <dgm:presLayoutVars>
          <dgm:bulletEnabled val="1"/>
        </dgm:presLayoutVars>
      </dgm:prSet>
      <dgm:spPr/>
    </dgm:pt>
  </dgm:ptLst>
  <dgm:cxnLst>
    <dgm:cxn modelId="{ED62D504-7621-477F-B7AC-E71A08A44AB6}" type="presOf" srcId="{70390B3D-ACBD-4FB4-A192-D3BD43E7851B}" destId="{469C43B6-47FB-48F1-A919-C86C061C157A}" srcOrd="0" destOrd="0" presId="urn:microsoft.com/office/officeart/2005/8/layout/balance1"/>
    <dgm:cxn modelId="{BA899D0D-49B1-48B7-954A-0F6316ED0639}" type="presOf" srcId="{6B5CF36A-2DAA-4716-8A7A-82D3FA141C1E}" destId="{BCD28F77-7C46-4FC3-A117-0BC94B00A679}" srcOrd="0" destOrd="0" presId="urn:microsoft.com/office/officeart/2005/8/layout/balance1"/>
    <dgm:cxn modelId="{D4C7B533-F413-4AF8-B3E4-AABAFF648C1E}" type="presOf" srcId="{5A85A2C4-F363-453F-A4B6-50EAB73F5B7E}" destId="{0C8C588B-061E-4D76-B3C5-3E345AC5626C}" srcOrd="0" destOrd="0" presId="urn:microsoft.com/office/officeart/2005/8/layout/balance1"/>
    <dgm:cxn modelId="{94C19669-B19B-4250-97EB-B7D1DC7D290F}" type="presOf" srcId="{A3DC56BE-24A2-4A64-9303-3FA059F437B9}" destId="{C6B5E2BB-4B6A-4142-9B86-6CCB58B7C68A}" srcOrd="0" destOrd="0" presId="urn:microsoft.com/office/officeart/2005/8/layout/balance1"/>
    <dgm:cxn modelId="{BC06F54C-A762-465C-9D8F-D62A2A4C0D19}" srcId="{5A85A2C4-F363-453F-A4B6-50EAB73F5B7E}" destId="{6B5CF36A-2DAA-4716-8A7A-82D3FA141C1E}" srcOrd="2" destOrd="0" parTransId="{B2409461-1020-420B-AB70-42D4A4339F11}" sibTransId="{E9DFBE89-D80A-483D-A4F5-9E9517325C38}"/>
    <dgm:cxn modelId="{01454178-65B5-4367-B927-149ECB541D9C}" srcId="{D2415E4A-76B4-4DC0-BB71-8432CE9A2514}" destId="{5A85A2C4-F363-453F-A4B6-50EAB73F5B7E}" srcOrd="1" destOrd="0" parTransId="{ACC8081C-8956-4D07-98C9-9B8C818FA4DC}" sibTransId="{A044079E-82E3-4F5A-874F-E243C5FA62C6}"/>
    <dgm:cxn modelId="{1F427282-7288-4DAC-9EE8-EA6A1D5E2E51}" srcId="{D2415E4A-76B4-4DC0-BB71-8432CE9A2514}" destId="{25F91FE1-F968-4DA5-A84E-BBC28E7FF472}" srcOrd="0" destOrd="0" parTransId="{9ACD1EBC-B3DC-45D8-8A5B-84AEAEA69F72}" sibTransId="{AEB20786-35E3-4B5C-A38A-9154BC4C8BE7}"/>
    <dgm:cxn modelId="{7E3D3187-0A49-4A50-9FC6-17C24BAB5FA7}" type="presOf" srcId="{11523F23-DBAC-4372-AC7C-E98F76986102}" destId="{72CFE4DD-517C-415A-8A4F-9D5DC36FD38C}" srcOrd="0" destOrd="0" presId="urn:microsoft.com/office/officeart/2005/8/layout/balance1"/>
    <dgm:cxn modelId="{1558188C-D499-4163-988D-CE55211BCFD8}" type="presOf" srcId="{D2415E4A-76B4-4DC0-BB71-8432CE9A2514}" destId="{2D2F9C83-3A9E-4F5C-849C-ECDCF03F18E8}" srcOrd="0" destOrd="0" presId="urn:microsoft.com/office/officeart/2005/8/layout/balance1"/>
    <dgm:cxn modelId="{B57828A3-B18F-49BB-A71F-C19BE081E728}" srcId="{25F91FE1-F968-4DA5-A84E-BBC28E7FF472}" destId="{11523F23-DBAC-4372-AC7C-E98F76986102}" srcOrd="1" destOrd="0" parTransId="{AD2B3629-4C2A-445F-B035-86260614BDEC}" sibTransId="{BFD1CB4B-8EC5-4286-A923-0DEE60EFA35B}"/>
    <dgm:cxn modelId="{0DD57BA6-ED2B-4C9F-820A-996A62B14577}" type="presOf" srcId="{D5D4B177-01DC-45CF-806B-5D14743D2CCD}" destId="{65C7F0CB-24F9-4C4D-B53C-5C7E9624D15B}" srcOrd="0" destOrd="0" presId="urn:microsoft.com/office/officeart/2005/8/layout/balance1"/>
    <dgm:cxn modelId="{42C242D1-4234-4237-895C-AA7E0B405D5D}" type="presOf" srcId="{25F91FE1-F968-4DA5-A84E-BBC28E7FF472}" destId="{3C35CBA1-8970-4E26-859B-AFDE2DCD4807}" srcOrd="0" destOrd="0" presId="urn:microsoft.com/office/officeart/2005/8/layout/balance1"/>
    <dgm:cxn modelId="{C1F55ED9-4ABD-4BBC-96A7-05B26108E2BB}" srcId="{5A85A2C4-F363-453F-A4B6-50EAB73F5B7E}" destId="{70390B3D-ACBD-4FB4-A192-D3BD43E7851B}" srcOrd="0" destOrd="0" parTransId="{E1786FEB-2F47-4A20-B26E-6E36EB93A047}" sibTransId="{6961F6A8-EADF-4BFB-B8AE-E607A9C810A0}"/>
    <dgm:cxn modelId="{73E42AF1-A2C1-4F5B-AD27-BFA4FDA51E9E}" srcId="{5A85A2C4-F363-453F-A4B6-50EAB73F5B7E}" destId="{A3DC56BE-24A2-4A64-9303-3FA059F437B9}" srcOrd="1" destOrd="0" parTransId="{726E0525-A373-4C4E-B864-BA4C3CF856E9}" sibTransId="{9D319DAA-8194-44BC-94AC-6888A4E317AC}"/>
    <dgm:cxn modelId="{8E5012F4-12AF-45C2-8FA1-6F53B3F3D30B}" srcId="{25F91FE1-F968-4DA5-A84E-BBC28E7FF472}" destId="{D5D4B177-01DC-45CF-806B-5D14743D2CCD}" srcOrd="0" destOrd="0" parTransId="{B50A24C5-FD36-4D46-B481-A3FB67E5309A}" sibTransId="{8B16B771-76EE-411B-9932-31E05386475C}"/>
    <dgm:cxn modelId="{C48288BD-F36C-48CA-9665-D9EF32D081B8}" type="presParOf" srcId="{2D2F9C83-3A9E-4F5C-849C-ECDCF03F18E8}" destId="{98B5EDE1-E69D-4EF4-8773-74703AE9400B}" srcOrd="0" destOrd="0" presId="urn:microsoft.com/office/officeart/2005/8/layout/balance1"/>
    <dgm:cxn modelId="{37765C5F-0042-4102-8AF6-3DD662C193A3}" type="presParOf" srcId="{2D2F9C83-3A9E-4F5C-849C-ECDCF03F18E8}" destId="{2DD95B3D-49F8-4D10-B675-838DDD8B1060}" srcOrd="1" destOrd="0" presId="urn:microsoft.com/office/officeart/2005/8/layout/balance1"/>
    <dgm:cxn modelId="{82B6338E-1C47-4D43-A19F-492AB775196D}" type="presParOf" srcId="{2DD95B3D-49F8-4D10-B675-838DDD8B1060}" destId="{3C35CBA1-8970-4E26-859B-AFDE2DCD4807}" srcOrd="0" destOrd="0" presId="urn:microsoft.com/office/officeart/2005/8/layout/balance1"/>
    <dgm:cxn modelId="{F438668B-5CD2-49F1-BD7D-05D1790B1F66}" type="presParOf" srcId="{2DD95B3D-49F8-4D10-B675-838DDD8B1060}" destId="{0C8C588B-061E-4D76-B3C5-3E345AC5626C}" srcOrd="1" destOrd="0" presId="urn:microsoft.com/office/officeart/2005/8/layout/balance1"/>
    <dgm:cxn modelId="{A07F5065-AD2B-49F4-9438-B36E841A5C82}" type="presParOf" srcId="{2D2F9C83-3A9E-4F5C-849C-ECDCF03F18E8}" destId="{A51A96B8-3448-477B-93A4-7050CF49B7CA}" srcOrd="2" destOrd="0" presId="urn:microsoft.com/office/officeart/2005/8/layout/balance1"/>
    <dgm:cxn modelId="{CE25C4BF-E543-4786-B302-2E8CD3366E72}" type="presParOf" srcId="{A51A96B8-3448-477B-93A4-7050CF49B7CA}" destId="{ED8586B4-B0E5-4639-B9A5-71CDEB494C3D}" srcOrd="0" destOrd="0" presId="urn:microsoft.com/office/officeart/2005/8/layout/balance1"/>
    <dgm:cxn modelId="{288E4B98-EE08-42AB-A145-2824DD81AB05}" type="presParOf" srcId="{A51A96B8-3448-477B-93A4-7050CF49B7CA}" destId="{5848FC0D-CC61-4CC5-ADA3-8D44A248AEA8}" srcOrd="1" destOrd="0" presId="urn:microsoft.com/office/officeart/2005/8/layout/balance1"/>
    <dgm:cxn modelId="{05699897-1C0D-45BE-90B2-3BC9105BA863}" type="presParOf" srcId="{A51A96B8-3448-477B-93A4-7050CF49B7CA}" destId="{4DB7DE5E-BF34-41AB-AB8B-024435BD4E64}" srcOrd="2" destOrd="0" presId="urn:microsoft.com/office/officeart/2005/8/layout/balance1"/>
    <dgm:cxn modelId="{0C187A98-39AA-4BBA-9734-858A82B55AED}" type="presParOf" srcId="{A51A96B8-3448-477B-93A4-7050CF49B7CA}" destId="{469C43B6-47FB-48F1-A919-C86C061C157A}" srcOrd="3" destOrd="0" presId="urn:microsoft.com/office/officeart/2005/8/layout/balance1"/>
    <dgm:cxn modelId="{B4DA3166-66B3-4124-85AA-2AAFD06D1866}" type="presParOf" srcId="{A51A96B8-3448-477B-93A4-7050CF49B7CA}" destId="{C6B5E2BB-4B6A-4142-9B86-6CCB58B7C68A}" srcOrd="4" destOrd="0" presId="urn:microsoft.com/office/officeart/2005/8/layout/balance1"/>
    <dgm:cxn modelId="{96C329B3-937C-493A-A9E4-31B50E222BD1}" type="presParOf" srcId="{A51A96B8-3448-477B-93A4-7050CF49B7CA}" destId="{BCD28F77-7C46-4FC3-A117-0BC94B00A679}" srcOrd="5" destOrd="0" presId="urn:microsoft.com/office/officeart/2005/8/layout/balance1"/>
    <dgm:cxn modelId="{DE9B9185-3567-43D1-988F-D1A98EEDB48F}" type="presParOf" srcId="{A51A96B8-3448-477B-93A4-7050CF49B7CA}" destId="{65C7F0CB-24F9-4C4D-B53C-5C7E9624D15B}" srcOrd="6" destOrd="0" presId="urn:microsoft.com/office/officeart/2005/8/layout/balance1"/>
    <dgm:cxn modelId="{F6290643-69F7-485D-B873-45F59E34479B}" type="presParOf" srcId="{A51A96B8-3448-477B-93A4-7050CF49B7CA}" destId="{72CFE4DD-517C-415A-8A4F-9D5DC36FD38C}"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1FD331-C80E-49F7-A935-3205DAD17D2D}"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n-US"/>
        </a:p>
      </dgm:t>
    </dgm:pt>
    <dgm:pt modelId="{26ADE3A3-29BA-43A5-925D-FF89FF082C61}">
      <dgm:prSet phldrT="[Text]"/>
      <dgm:spPr/>
      <dgm:t>
        <a:bodyPr/>
        <a:lstStyle/>
        <a:p>
          <a:r>
            <a:rPr lang="en-US" dirty="0"/>
            <a:t>Identify the problem</a:t>
          </a:r>
        </a:p>
      </dgm:t>
    </dgm:pt>
    <dgm:pt modelId="{50F1B56E-33BB-4E5A-977B-CB1FF8BD14E6}" type="parTrans" cxnId="{8218673C-6067-49CD-A680-99262B8948F8}">
      <dgm:prSet/>
      <dgm:spPr/>
      <dgm:t>
        <a:bodyPr/>
        <a:lstStyle/>
        <a:p>
          <a:endParaRPr lang="en-US"/>
        </a:p>
      </dgm:t>
    </dgm:pt>
    <dgm:pt modelId="{8C318F03-E394-46B7-8762-CEC756E4D5A2}" type="sibTrans" cxnId="{8218673C-6067-49CD-A680-99262B8948F8}">
      <dgm:prSet/>
      <dgm:spPr/>
      <dgm:t>
        <a:bodyPr/>
        <a:lstStyle/>
        <a:p>
          <a:endParaRPr lang="en-US"/>
        </a:p>
      </dgm:t>
    </dgm:pt>
    <dgm:pt modelId="{ABCDECA6-78A5-4061-A7BC-C28325D64DFF}">
      <dgm:prSet phldrT="[Text]"/>
      <dgm:spPr/>
      <dgm:t>
        <a:bodyPr/>
        <a:lstStyle/>
        <a:p>
          <a:r>
            <a:rPr lang="en-US" dirty="0"/>
            <a:t>Describe the scope of the problem</a:t>
          </a:r>
        </a:p>
      </dgm:t>
    </dgm:pt>
    <dgm:pt modelId="{840E3E45-835D-4BED-9870-323631D23A3E}" type="parTrans" cxnId="{5C0CF2BD-A58B-47A3-8CDF-546ED750AC91}">
      <dgm:prSet/>
      <dgm:spPr/>
      <dgm:t>
        <a:bodyPr/>
        <a:lstStyle/>
        <a:p>
          <a:endParaRPr lang="en-US"/>
        </a:p>
      </dgm:t>
    </dgm:pt>
    <dgm:pt modelId="{24F0406D-9127-42DC-9396-2BC1C0266984}" type="sibTrans" cxnId="{5C0CF2BD-A58B-47A3-8CDF-546ED750AC91}">
      <dgm:prSet/>
      <dgm:spPr/>
      <dgm:t>
        <a:bodyPr/>
        <a:lstStyle/>
        <a:p>
          <a:endParaRPr lang="en-US"/>
        </a:p>
      </dgm:t>
    </dgm:pt>
    <dgm:pt modelId="{6DD3654C-2C5F-473B-BCA2-5D6C109625FE}">
      <dgm:prSet phldrT="[Text]"/>
      <dgm:spPr/>
      <dgm:t>
        <a:bodyPr/>
        <a:lstStyle/>
        <a:p>
          <a:r>
            <a:rPr lang="en-US" dirty="0"/>
            <a:t>Understand international evidence/standards </a:t>
          </a:r>
        </a:p>
      </dgm:t>
    </dgm:pt>
    <dgm:pt modelId="{5DDBF813-1B5C-49D4-BC65-14F944C2B757}" type="parTrans" cxnId="{60025367-4131-481D-9D28-7987015ED3CF}">
      <dgm:prSet/>
      <dgm:spPr/>
      <dgm:t>
        <a:bodyPr/>
        <a:lstStyle/>
        <a:p>
          <a:endParaRPr lang="en-US"/>
        </a:p>
      </dgm:t>
    </dgm:pt>
    <dgm:pt modelId="{1D3143B5-2410-42B5-9BF7-89B9CA1CD0D8}" type="sibTrans" cxnId="{60025367-4131-481D-9D28-7987015ED3CF}">
      <dgm:prSet/>
      <dgm:spPr/>
      <dgm:t>
        <a:bodyPr/>
        <a:lstStyle/>
        <a:p>
          <a:endParaRPr lang="en-US"/>
        </a:p>
      </dgm:t>
    </dgm:pt>
    <dgm:pt modelId="{A2A47D7D-383E-45F2-BB23-729A4C44F304}">
      <dgm:prSet phldrT="[Text]"/>
      <dgm:spPr/>
      <dgm:t>
        <a:bodyPr/>
        <a:lstStyle/>
        <a:p>
          <a:r>
            <a:rPr lang="en-US" dirty="0"/>
            <a:t>Collect/Analyze DATA</a:t>
          </a:r>
        </a:p>
        <a:p>
          <a:r>
            <a:rPr lang="en-US" dirty="0"/>
            <a:t>Triangulate data sources</a:t>
          </a:r>
        </a:p>
      </dgm:t>
    </dgm:pt>
    <dgm:pt modelId="{F25BFED9-E608-4EA5-95D0-A47F2236AF6A}" type="parTrans" cxnId="{04D130EC-B175-4495-9425-1EEE4DED9542}">
      <dgm:prSet/>
      <dgm:spPr/>
      <dgm:t>
        <a:bodyPr/>
        <a:lstStyle/>
        <a:p>
          <a:endParaRPr lang="en-US"/>
        </a:p>
      </dgm:t>
    </dgm:pt>
    <dgm:pt modelId="{92D77588-98B3-4CA0-BD2C-5BA0C54820F4}" type="sibTrans" cxnId="{04D130EC-B175-4495-9425-1EEE4DED9542}">
      <dgm:prSet/>
      <dgm:spPr/>
      <dgm:t>
        <a:bodyPr/>
        <a:lstStyle/>
        <a:p>
          <a:endParaRPr lang="en-US"/>
        </a:p>
      </dgm:t>
    </dgm:pt>
    <dgm:pt modelId="{704657EA-3D85-4C61-BE6B-C38403F6CDE1}">
      <dgm:prSet phldrT="[Text]"/>
      <dgm:spPr/>
      <dgm:t>
        <a:bodyPr/>
        <a:lstStyle/>
        <a:p>
          <a:r>
            <a:rPr lang="en-US" dirty="0"/>
            <a:t>Expand the description of the scope of the problem based on needs of country and international framework </a:t>
          </a:r>
        </a:p>
      </dgm:t>
    </dgm:pt>
    <dgm:pt modelId="{3C70172D-D965-426C-82F8-20D14E197E50}" type="parTrans" cxnId="{661CB426-A413-41F0-87E8-6B31A1309652}">
      <dgm:prSet/>
      <dgm:spPr/>
      <dgm:t>
        <a:bodyPr/>
        <a:lstStyle/>
        <a:p>
          <a:endParaRPr lang="en-US"/>
        </a:p>
      </dgm:t>
    </dgm:pt>
    <dgm:pt modelId="{BB171F65-295C-4128-806A-F08FB67AE927}" type="sibTrans" cxnId="{661CB426-A413-41F0-87E8-6B31A1309652}">
      <dgm:prSet/>
      <dgm:spPr/>
      <dgm:t>
        <a:bodyPr/>
        <a:lstStyle/>
        <a:p>
          <a:endParaRPr lang="en-US"/>
        </a:p>
      </dgm:t>
    </dgm:pt>
    <dgm:pt modelId="{C294C579-BAD1-458A-9530-31758642CE5A}">
      <dgm:prSet phldrT="[Text]"/>
      <dgm:spPr/>
      <dgm:t>
        <a:bodyPr/>
        <a:lstStyle/>
        <a:p>
          <a:r>
            <a:rPr lang="en-US" dirty="0"/>
            <a:t>Create multidisciplinary team + advisory group (consultative meetings) </a:t>
          </a:r>
        </a:p>
      </dgm:t>
    </dgm:pt>
    <dgm:pt modelId="{A2474840-0506-45EE-A99B-C113C0D3340B}" type="parTrans" cxnId="{710C4991-8EA2-4EEA-BC96-211EFFBEB768}">
      <dgm:prSet/>
      <dgm:spPr/>
      <dgm:t>
        <a:bodyPr/>
        <a:lstStyle/>
        <a:p>
          <a:endParaRPr lang="en-US"/>
        </a:p>
      </dgm:t>
    </dgm:pt>
    <dgm:pt modelId="{D94CD6C6-A78B-4E12-B505-AE7918B1F3F8}" type="sibTrans" cxnId="{710C4991-8EA2-4EEA-BC96-211EFFBEB768}">
      <dgm:prSet/>
      <dgm:spPr/>
      <dgm:t>
        <a:bodyPr/>
        <a:lstStyle/>
        <a:p>
          <a:endParaRPr lang="en-US"/>
        </a:p>
      </dgm:t>
    </dgm:pt>
    <dgm:pt modelId="{FF91BCB4-9BFD-417D-8217-DCD00DC20D9F}">
      <dgm:prSet phldrT="[Text]"/>
      <dgm:spPr/>
      <dgm:t>
        <a:bodyPr/>
        <a:lstStyle/>
        <a:p>
          <a:r>
            <a:rPr lang="en-US" dirty="0"/>
            <a:t>Disseminate/Discuss findings with all* stakeholders </a:t>
          </a:r>
        </a:p>
      </dgm:t>
    </dgm:pt>
    <dgm:pt modelId="{453D3D6B-F796-4A7C-AAC6-49D3782BE690}" type="parTrans" cxnId="{36715BCE-FC59-4900-8F9A-6F7908559B27}">
      <dgm:prSet/>
      <dgm:spPr/>
      <dgm:t>
        <a:bodyPr/>
        <a:lstStyle/>
        <a:p>
          <a:endParaRPr lang="en-US"/>
        </a:p>
      </dgm:t>
    </dgm:pt>
    <dgm:pt modelId="{69DA17C4-4462-4AE5-A9C3-A4F0BD62C6B8}" type="sibTrans" cxnId="{36715BCE-FC59-4900-8F9A-6F7908559B27}">
      <dgm:prSet/>
      <dgm:spPr/>
      <dgm:t>
        <a:bodyPr/>
        <a:lstStyle/>
        <a:p>
          <a:endParaRPr lang="en-US"/>
        </a:p>
      </dgm:t>
    </dgm:pt>
    <dgm:pt modelId="{D4B84BBD-FD2E-4E72-930B-6B87171CCF79}">
      <dgm:prSet phldrT="[Text]"/>
      <dgm:spPr/>
      <dgm:t>
        <a:bodyPr/>
        <a:lstStyle/>
        <a:p>
          <a:r>
            <a:rPr lang="en-US" dirty="0"/>
            <a:t>Propose evidence-based recommendations/ways forward  </a:t>
          </a:r>
        </a:p>
      </dgm:t>
    </dgm:pt>
    <dgm:pt modelId="{B04CE312-A81C-45F9-AFD9-8351509508FF}" type="parTrans" cxnId="{F9CDB0B5-B191-496B-AFE0-A289FD15E3B8}">
      <dgm:prSet/>
      <dgm:spPr/>
      <dgm:t>
        <a:bodyPr/>
        <a:lstStyle/>
        <a:p>
          <a:endParaRPr lang="en-US"/>
        </a:p>
      </dgm:t>
    </dgm:pt>
    <dgm:pt modelId="{FFB504AB-A3F7-4F42-BECC-F4374EEE4B06}" type="sibTrans" cxnId="{F9CDB0B5-B191-496B-AFE0-A289FD15E3B8}">
      <dgm:prSet/>
      <dgm:spPr/>
      <dgm:t>
        <a:bodyPr/>
        <a:lstStyle/>
        <a:p>
          <a:endParaRPr lang="en-US"/>
        </a:p>
      </dgm:t>
    </dgm:pt>
    <dgm:pt modelId="{598F14DE-3BDC-4342-B793-2F6D4B9655DE}">
      <dgm:prSet phldrT="[Text]"/>
      <dgm:spPr/>
      <dgm:t>
        <a:bodyPr/>
        <a:lstStyle/>
        <a:p>
          <a:r>
            <a:rPr lang="en-US" dirty="0"/>
            <a:t>Evaluate interventions/strategies </a:t>
          </a:r>
        </a:p>
      </dgm:t>
    </dgm:pt>
    <dgm:pt modelId="{F1E3F32B-CE66-4787-9B4A-69722ABC7C8F}" type="parTrans" cxnId="{1A757EAD-1133-4316-BBC8-FE4A7229D92B}">
      <dgm:prSet/>
      <dgm:spPr/>
      <dgm:t>
        <a:bodyPr/>
        <a:lstStyle/>
        <a:p>
          <a:endParaRPr lang="en-US"/>
        </a:p>
      </dgm:t>
    </dgm:pt>
    <dgm:pt modelId="{67BA9159-84F0-4E34-8C2E-112B18C2FA46}" type="sibTrans" cxnId="{1A757EAD-1133-4316-BBC8-FE4A7229D92B}">
      <dgm:prSet/>
      <dgm:spPr/>
      <dgm:t>
        <a:bodyPr/>
        <a:lstStyle/>
        <a:p>
          <a:endParaRPr lang="en-US"/>
        </a:p>
      </dgm:t>
    </dgm:pt>
    <dgm:pt modelId="{D41EEEBA-3F56-458A-B455-C0656FE0513D}" type="pres">
      <dgm:prSet presAssocID="{DE1FD331-C80E-49F7-A935-3205DAD17D2D}" presName="Name0" presStyleCnt="0">
        <dgm:presLayoutVars>
          <dgm:dir/>
          <dgm:resizeHandles/>
        </dgm:presLayoutVars>
      </dgm:prSet>
      <dgm:spPr/>
    </dgm:pt>
    <dgm:pt modelId="{6AF641E6-EAA2-4249-AD96-F05A00F544F4}" type="pres">
      <dgm:prSet presAssocID="{26ADE3A3-29BA-43A5-925D-FF89FF082C61}" presName="compNode" presStyleCnt="0"/>
      <dgm:spPr/>
    </dgm:pt>
    <dgm:pt modelId="{AA407364-4A1B-4B1C-99ED-4513818C23C2}" type="pres">
      <dgm:prSet presAssocID="{26ADE3A3-29BA-43A5-925D-FF89FF082C61}" presName="dummyConnPt" presStyleCnt="0"/>
      <dgm:spPr/>
    </dgm:pt>
    <dgm:pt modelId="{51B92EDE-F3AC-4C90-ADCB-EF8A4D97B507}" type="pres">
      <dgm:prSet presAssocID="{26ADE3A3-29BA-43A5-925D-FF89FF082C61}" presName="node" presStyleLbl="node1" presStyleIdx="0" presStyleCnt="9">
        <dgm:presLayoutVars>
          <dgm:bulletEnabled val="1"/>
        </dgm:presLayoutVars>
      </dgm:prSet>
      <dgm:spPr/>
    </dgm:pt>
    <dgm:pt modelId="{4DCEC933-D6E3-4D9B-A1BE-AB8ED23C76F2}" type="pres">
      <dgm:prSet presAssocID="{8C318F03-E394-46B7-8762-CEC756E4D5A2}" presName="sibTrans" presStyleLbl="bgSibTrans2D1" presStyleIdx="0" presStyleCnt="8"/>
      <dgm:spPr/>
    </dgm:pt>
    <dgm:pt modelId="{FE6B5229-9C13-4A45-87C1-F5FBEE98FD5A}" type="pres">
      <dgm:prSet presAssocID="{ABCDECA6-78A5-4061-A7BC-C28325D64DFF}" presName="compNode" presStyleCnt="0"/>
      <dgm:spPr/>
    </dgm:pt>
    <dgm:pt modelId="{0D6A9558-B38C-4DEA-8435-644056970EA7}" type="pres">
      <dgm:prSet presAssocID="{ABCDECA6-78A5-4061-A7BC-C28325D64DFF}" presName="dummyConnPt" presStyleCnt="0"/>
      <dgm:spPr/>
    </dgm:pt>
    <dgm:pt modelId="{6BEB0DCA-8654-4565-A211-F60A4D6727CA}" type="pres">
      <dgm:prSet presAssocID="{ABCDECA6-78A5-4061-A7BC-C28325D64DFF}" presName="node" presStyleLbl="node1" presStyleIdx="1" presStyleCnt="9">
        <dgm:presLayoutVars>
          <dgm:bulletEnabled val="1"/>
        </dgm:presLayoutVars>
      </dgm:prSet>
      <dgm:spPr/>
    </dgm:pt>
    <dgm:pt modelId="{0EAEFE4D-C468-494E-BE40-9265A79026B8}" type="pres">
      <dgm:prSet presAssocID="{24F0406D-9127-42DC-9396-2BC1C0266984}" presName="sibTrans" presStyleLbl="bgSibTrans2D1" presStyleIdx="1" presStyleCnt="8"/>
      <dgm:spPr/>
    </dgm:pt>
    <dgm:pt modelId="{8C7D347D-CD50-418B-84D1-F1A6EEBCA74C}" type="pres">
      <dgm:prSet presAssocID="{6DD3654C-2C5F-473B-BCA2-5D6C109625FE}" presName="compNode" presStyleCnt="0"/>
      <dgm:spPr/>
    </dgm:pt>
    <dgm:pt modelId="{D2EFC760-41F3-4B77-9010-37B83F2B21A7}" type="pres">
      <dgm:prSet presAssocID="{6DD3654C-2C5F-473B-BCA2-5D6C109625FE}" presName="dummyConnPt" presStyleCnt="0"/>
      <dgm:spPr/>
    </dgm:pt>
    <dgm:pt modelId="{957EFB71-795F-4196-8494-FAB0E03A2C14}" type="pres">
      <dgm:prSet presAssocID="{6DD3654C-2C5F-473B-BCA2-5D6C109625FE}" presName="node" presStyleLbl="node1" presStyleIdx="2" presStyleCnt="9">
        <dgm:presLayoutVars>
          <dgm:bulletEnabled val="1"/>
        </dgm:presLayoutVars>
      </dgm:prSet>
      <dgm:spPr/>
    </dgm:pt>
    <dgm:pt modelId="{3C25745C-CB2D-4C00-A7EA-1DE114E778C8}" type="pres">
      <dgm:prSet presAssocID="{1D3143B5-2410-42B5-9BF7-89B9CA1CD0D8}" presName="sibTrans" presStyleLbl="bgSibTrans2D1" presStyleIdx="2" presStyleCnt="8"/>
      <dgm:spPr/>
    </dgm:pt>
    <dgm:pt modelId="{1B7E1FE5-B12E-4CB7-B528-74043332FEE4}" type="pres">
      <dgm:prSet presAssocID="{A2A47D7D-383E-45F2-BB23-729A4C44F304}" presName="compNode" presStyleCnt="0"/>
      <dgm:spPr/>
    </dgm:pt>
    <dgm:pt modelId="{633EA56D-9B5E-4B0E-9231-45019A496A07}" type="pres">
      <dgm:prSet presAssocID="{A2A47D7D-383E-45F2-BB23-729A4C44F304}" presName="dummyConnPt" presStyleCnt="0"/>
      <dgm:spPr/>
    </dgm:pt>
    <dgm:pt modelId="{97A4DC94-F0A7-4174-BF08-117125A6BF36}" type="pres">
      <dgm:prSet presAssocID="{A2A47D7D-383E-45F2-BB23-729A4C44F304}" presName="node" presStyleLbl="node1" presStyleIdx="3" presStyleCnt="9">
        <dgm:presLayoutVars>
          <dgm:bulletEnabled val="1"/>
        </dgm:presLayoutVars>
      </dgm:prSet>
      <dgm:spPr/>
    </dgm:pt>
    <dgm:pt modelId="{7B93B3B9-E783-44E2-9C90-689961E6886D}" type="pres">
      <dgm:prSet presAssocID="{92D77588-98B3-4CA0-BD2C-5BA0C54820F4}" presName="sibTrans" presStyleLbl="bgSibTrans2D1" presStyleIdx="3" presStyleCnt="8"/>
      <dgm:spPr/>
    </dgm:pt>
    <dgm:pt modelId="{8FD5DCA5-17C7-499F-9C6B-B1C6CFDD8F67}" type="pres">
      <dgm:prSet presAssocID="{704657EA-3D85-4C61-BE6B-C38403F6CDE1}" presName="compNode" presStyleCnt="0"/>
      <dgm:spPr/>
    </dgm:pt>
    <dgm:pt modelId="{6F88DC60-C64F-4986-B1E2-045D936FE250}" type="pres">
      <dgm:prSet presAssocID="{704657EA-3D85-4C61-BE6B-C38403F6CDE1}" presName="dummyConnPt" presStyleCnt="0"/>
      <dgm:spPr/>
    </dgm:pt>
    <dgm:pt modelId="{181F6A8C-40C0-4D49-AB13-AE7BC332EE46}" type="pres">
      <dgm:prSet presAssocID="{704657EA-3D85-4C61-BE6B-C38403F6CDE1}" presName="node" presStyleLbl="node1" presStyleIdx="4" presStyleCnt="9">
        <dgm:presLayoutVars>
          <dgm:bulletEnabled val="1"/>
        </dgm:presLayoutVars>
      </dgm:prSet>
      <dgm:spPr/>
    </dgm:pt>
    <dgm:pt modelId="{877EBBCB-8A20-4256-97B8-0E5D59317DE9}" type="pres">
      <dgm:prSet presAssocID="{BB171F65-295C-4128-806A-F08FB67AE927}" presName="sibTrans" presStyleLbl="bgSibTrans2D1" presStyleIdx="4" presStyleCnt="8"/>
      <dgm:spPr/>
    </dgm:pt>
    <dgm:pt modelId="{A43D8E6F-2C29-4413-93C9-735D4B4CF389}" type="pres">
      <dgm:prSet presAssocID="{C294C579-BAD1-458A-9530-31758642CE5A}" presName="compNode" presStyleCnt="0"/>
      <dgm:spPr/>
    </dgm:pt>
    <dgm:pt modelId="{11463AC8-798F-4E23-AC2E-A9B7F99CC2B9}" type="pres">
      <dgm:prSet presAssocID="{C294C579-BAD1-458A-9530-31758642CE5A}" presName="dummyConnPt" presStyleCnt="0"/>
      <dgm:spPr/>
    </dgm:pt>
    <dgm:pt modelId="{97C34238-5B95-475F-93AA-E3F3F4544069}" type="pres">
      <dgm:prSet presAssocID="{C294C579-BAD1-458A-9530-31758642CE5A}" presName="node" presStyleLbl="node1" presStyleIdx="5" presStyleCnt="9">
        <dgm:presLayoutVars>
          <dgm:bulletEnabled val="1"/>
        </dgm:presLayoutVars>
      </dgm:prSet>
      <dgm:spPr/>
    </dgm:pt>
    <dgm:pt modelId="{710D1B29-7AC0-4D8D-9393-14FB5C3F3765}" type="pres">
      <dgm:prSet presAssocID="{D94CD6C6-A78B-4E12-B505-AE7918B1F3F8}" presName="sibTrans" presStyleLbl="bgSibTrans2D1" presStyleIdx="5" presStyleCnt="8"/>
      <dgm:spPr/>
    </dgm:pt>
    <dgm:pt modelId="{3D82AE2C-290B-4CC2-8649-8C11B276E7BC}" type="pres">
      <dgm:prSet presAssocID="{FF91BCB4-9BFD-417D-8217-DCD00DC20D9F}" presName="compNode" presStyleCnt="0"/>
      <dgm:spPr/>
    </dgm:pt>
    <dgm:pt modelId="{8DC47E72-DFFC-43C8-A2D4-0FEA44297FF2}" type="pres">
      <dgm:prSet presAssocID="{FF91BCB4-9BFD-417D-8217-DCD00DC20D9F}" presName="dummyConnPt" presStyleCnt="0"/>
      <dgm:spPr/>
    </dgm:pt>
    <dgm:pt modelId="{27B3E5DE-B47F-411B-81E4-BEEF261334E8}" type="pres">
      <dgm:prSet presAssocID="{FF91BCB4-9BFD-417D-8217-DCD00DC20D9F}" presName="node" presStyleLbl="node1" presStyleIdx="6" presStyleCnt="9">
        <dgm:presLayoutVars>
          <dgm:bulletEnabled val="1"/>
        </dgm:presLayoutVars>
      </dgm:prSet>
      <dgm:spPr/>
    </dgm:pt>
    <dgm:pt modelId="{31FCA55A-999A-4397-A0BA-EB0A39247E4C}" type="pres">
      <dgm:prSet presAssocID="{69DA17C4-4462-4AE5-A9C3-A4F0BD62C6B8}" presName="sibTrans" presStyleLbl="bgSibTrans2D1" presStyleIdx="6" presStyleCnt="8"/>
      <dgm:spPr/>
    </dgm:pt>
    <dgm:pt modelId="{4DC0C6BC-FE30-4C72-A570-741AC03FDE3B}" type="pres">
      <dgm:prSet presAssocID="{D4B84BBD-FD2E-4E72-930B-6B87171CCF79}" presName="compNode" presStyleCnt="0"/>
      <dgm:spPr/>
    </dgm:pt>
    <dgm:pt modelId="{DCCEA5FB-5606-467A-9455-33739D5BB636}" type="pres">
      <dgm:prSet presAssocID="{D4B84BBD-FD2E-4E72-930B-6B87171CCF79}" presName="dummyConnPt" presStyleCnt="0"/>
      <dgm:spPr/>
    </dgm:pt>
    <dgm:pt modelId="{B6B9125E-CB34-4042-AF2C-B0ACFD7D6664}" type="pres">
      <dgm:prSet presAssocID="{D4B84BBD-FD2E-4E72-930B-6B87171CCF79}" presName="node" presStyleLbl="node1" presStyleIdx="7" presStyleCnt="9">
        <dgm:presLayoutVars>
          <dgm:bulletEnabled val="1"/>
        </dgm:presLayoutVars>
      </dgm:prSet>
      <dgm:spPr/>
    </dgm:pt>
    <dgm:pt modelId="{3AC6B877-78F1-44C1-8D13-F924C8183F2D}" type="pres">
      <dgm:prSet presAssocID="{FFB504AB-A3F7-4F42-BECC-F4374EEE4B06}" presName="sibTrans" presStyleLbl="bgSibTrans2D1" presStyleIdx="7" presStyleCnt="8"/>
      <dgm:spPr/>
    </dgm:pt>
    <dgm:pt modelId="{74497DF3-FF02-4723-AE69-9C26BDC41D96}" type="pres">
      <dgm:prSet presAssocID="{598F14DE-3BDC-4342-B793-2F6D4B9655DE}" presName="compNode" presStyleCnt="0"/>
      <dgm:spPr/>
    </dgm:pt>
    <dgm:pt modelId="{1D465663-4B9D-4724-A372-94032E738685}" type="pres">
      <dgm:prSet presAssocID="{598F14DE-3BDC-4342-B793-2F6D4B9655DE}" presName="dummyConnPt" presStyleCnt="0"/>
      <dgm:spPr/>
    </dgm:pt>
    <dgm:pt modelId="{BE58881B-3107-4425-8947-13681B85E69F}" type="pres">
      <dgm:prSet presAssocID="{598F14DE-3BDC-4342-B793-2F6D4B9655DE}" presName="node" presStyleLbl="node1" presStyleIdx="8" presStyleCnt="9">
        <dgm:presLayoutVars>
          <dgm:bulletEnabled val="1"/>
        </dgm:presLayoutVars>
      </dgm:prSet>
      <dgm:spPr/>
    </dgm:pt>
  </dgm:ptLst>
  <dgm:cxnLst>
    <dgm:cxn modelId="{2338F107-3C19-4DCE-BFBA-0851BD55324F}" type="presOf" srcId="{704657EA-3D85-4C61-BE6B-C38403F6CDE1}" destId="{181F6A8C-40C0-4D49-AB13-AE7BC332EE46}" srcOrd="0" destOrd="0" presId="urn:microsoft.com/office/officeart/2005/8/layout/bProcess4"/>
    <dgm:cxn modelId="{72B3080E-7158-4892-9887-58054B002624}" type="presOf" srcId="{8C318F03-E394-46B7-8762-CEC756E4D5A2}" destId="{4DCEC933-D6E3-4D9B-A1BE-AB8ED23C76F2}" srcOrd="0" destOrd="0" presId="urn:microsoft.com/office/officeart/2005/8/layout/bProcess4"/>
    <dgm:cxn modelId="{C94FAD20-EB1E-4256-9EA1-0D8889EE4D39}" type="presOf" srcId="{FF91BCB4-9BFD-417D-8217-DCD00DC20D9F}" destId="{27B3E5DE-B47F-411B-81E4-BEEF261334E8}" srcOrd="0" destOrd="0" presId="urn:microsoft.com/office/officeart/2005/8/layout/bProcess4"/>
    <dgm:cxn modelId="{661CB426-A413-41F0-87E8-6B31A1309652}" srcId="{DE1FD331-C80E-49F7-A935-3205DAD17D2D}" destId="{704657EA-3D85-4C61-BE6B-C38403F6CDE1}" srcOrd="4" destOrd="0" parTransId="{3C70172D-D965-426C-82F8-20D14E197E50}" sibTransId="{BB171F65-295C-4128-806A-F08FB67AE927}"/>
    <dgm:cxn modelId="{99D8BC29-895B-4E9E-9FE4-ECAD59B6EBCB}" type="presOf" srcId="{D94CD6C6-A78B-4E12-B505-AE7918B1F3F8}" destId="{710D1B29-7AC0-4D8D-9393-14FB5C3F3765}" srcOrd="0" destOrd="0" presId="urn:microsoft.com/office/officeart/2005/8/layout/bProcess4"/>
    <dgm:cxn modelId="{743AA230-8AB4-4803-8A57-258F5B14F548}" type="presOf" srcId="{C294C579-BAD1-458A-9530-31758642CE5A}" destId="{97C34238-5B95-475F-93AA-E3F3F4544069}" srcOrd="0" destOrd="0" presId="urn:microsoft.com/office/officeart/2005/8/layout/bProcess4"/>
    <dgm:cxn modelId="{8218673C-6067-49CD-A680-99262B8948F8}" srcId="{DE1FD331-C80E-49F7-A935-3205DAD17D2D}" destId="{26ADE3A3-29BA-43A5-925D-FF89FF082C61}" srcOrd="0" destOrd="0" parTransId="{50F1B56E-33BB-4E5A-977B-CB1FF8BD14E6}" sibTransId="{8C318F03-E394-46B7-8762-CEC756E4D5A2}"/>
    <dgm:cxn modelId="{98B70062-9A97-4D61-A174-F08EFCF61BD0}" type="presOf" srcId="{24F0406D-9127-42DC-9396-2BC1C0266984}" destId="{0EAEFE4D-C468-494E-BE40-9265A79026B8}" srcOrd="0" destOrd="0" presId="urn:microsoft.com/office/officeart/2005/8/layout/bProcess4"/>
    <dgm:cxn modelId="{60025367-4131-481D-9D28-7987015ED3CF}" srcId="{DE1FD331-C80E-49F7-A935-3205DAD17D2D}" destId="{6DD3654C-2C5F-473B-BCA2-5D6C109625FE}" srcOrd="2" destOrd="0" parTransId="{5DDBF813-1B5C-49D4-BC65-14F944C2B757}" sibTransId="{1D3143B5-2410-42B5-9BF7-89B9CA1CD0D8}"/>
    <dgm:cxn modelId="{CDC2A26A-3FCD-4513-B853-8B80F6FE104C}" type="presOf" srcId="{D4B84BBD-FD2E-4E72-930B-6B87171CCF79}" destId="{B6B9125E-CB34-4042-AF2C-B0ACFD7D6664}" srcOrd="0" destOrd="0" presId="urn:microsoft.com/office/officeart/2005/8/layout/bProcess4"/>
    <dgm:cxn modelId="{8B9E2C6C-D44F-4AB0-8488-D255F14C376D}" type="presOf" srcId="{598F14DE-3BDC-4342-B793-2F6D4B9655DE}" destId="{BE58881B-3107-4425-8947-13681B85E69F}" srcOrd="0" destOrd="0" presId="urn:microsoft.com/office/officeart/2005/8/layout/bProcess4"/>
    <dgm:cxn modelId="{7B222F56-290F-45D2-AB20-D4A4693F056A}" type="presOf" srcId="{1D3143B5-2410-42B5-9BF7-89B9CA1CD0D8}" destId="{3C25745C-CB2D-4C00-A7EA-1DE114E778C8}" srcOrd="0" destOrd="0" presId="urn:microsoft.com/office/officeart/2005/8/layout/bProcess4"/>
    <dgm:cxn modelId="{BD905D89-7785-4682-9D79-B18B6429B3B2}" type="presOf" srcId="{ABCDECA6-78A5-4061-A7BC-C28325D64DFF}" destId="{6BEB0DCA-8654-4565-A211-F60A4D6727CA}" srcOrd="0" destOrd="0" presId="urn:microsoft.com/office/officeart/2005/8/layout/bProcess4"/>
    <dgm:cxn modelId="{F8907189-125A-4EC7-8348-DD64EC385DD1}" type="presOf" srcId="{92D77588-98B3-4CA0-BD2C-5BA0C54820F4}" destId="{7B93B3B9-E783-44E2-9C90-689961E6886D}" srcOrd="0" destOrd="0" presId="urn:microsoft.com/office/officeart/2005/8/layout/bProcess4"/>
    <dgm:cxn modelId="{B1D2A48B-A4B7-4445-90A7-800FE0936564}" type="presOf" srcId="{69DA17C4-4462-4AE5-A9C3-A4F0BD62C6B8}" destId="{31FCA55A-999A-4397-A0BA-EB0A39247E4C}" srcOrd="0" destOrd="0" presId="urn:microsoft.com/office/officeart/2005/8/layout/bProcess4"/>
    <dgm:cxn modelId="{FADFAF8D-FC08-4586-BEC7-E7FBF70CC0CE}" type="presOf" srcId="{BB171F65-295C-4128-806A-F08FB67AE927}" destId="{877EBBCB-8A20-4256-97B8-0E5D59317DE9}" srcOrd="0" destOrd="0" presId="urn:microsoft.com/office/officeart/2005/8/layout/bProcess4"/>
    <dgm:cxn modelId="{710C4991-8EA2-4EEA-BC96-211EFFBEB768}" srcId="{DE1FD331-C80E-49F7-A935-3205DAD17D2D}" destId="{C294C579-BAD1-458A-9530-31758642CE5A}" srcOrd="5" destOrd="0" parTransId="{A2474840-0506-45EE-A99B-C113C0D3340B}" sibTransId="{D94CD6C6-A78B-4E12-B505-AE7918B1F3F8}"/>
    <dgm:cxn modelId="{4A4BDC97-74D2-4CD4-9C54-0C8EE60A4A3C}" type="presOf" srcId="{FFB504AB-A3F7-4F42-BECC-F4374EEE4B06}" destId="{3AC6B877-78F1-44C1-8D13-F924C8183F2D}" srcOrd="0" destOrd="0" presId="urn:microsoft.com/office/officeart/2005/8/layout/bProcess4"/>
    <dgm:cxn modelId="{1A757EAD-1133-4316-BBC8-FE4A7229D92B}" srcId="{DE1FD331-C80E-49F7-A935-3205DAD17D2D}" destId="{598F14DE-3BDC-4342-B793-2F6D4B9655DE}" srcOrd="8" destOrd="0" parTransId="{F1E3F32B-CE66-4787-9B4A-69722ABC7C8F}" sibTransId="{67BA9159-84F0-4E34-8C2E-112B18C2FA46}"/>
    <dgm:cxn modelId="{F9CDB0B5-B191-496B-AFE0-A289FD15E3B8}" srcId="{DE1FD331-C80E-49F7-A935-3205DAD17D2D}" destId="{D4B84BBD-FD2E-4E72-930B-6B87171CCF79}" srcOrd="7" destOrd="0" parTransId="{B04CE312-A81C-45F9-AFD9-8351509508FF}" sibTransId="{FFB504AB-A3F7-4F42-BECC-F4374EEE4B06}"/>
    <dgm:cxn modelId="{C620F8B7-E865-4057-B3F7-E3FBB48957B0}" type="presOf" srcId="{DE1FD331-C80E-49F7-A935-3205DAD17D2D}" destId="{D41EEEBA-3F56-458A-B455-C0656FE0513D}" srcOrd="0" destOrd="0" presId="urn:microsoft.com/office/officeart/2005/8/layout/bProcess4"/>
    <dgm:cxn modelId="{5C0CF2BD-A58B-47A3-8CDF-546ED750AC91}" srcId="{DE1FD331-C80E-49F7-A935-3205DAD17D2D}" destId="{ABCDECA6-78A5-4061-A7BC-C28325D64DFF}" srcOrd="1" destOrd="0" parTransId="{840E3E45-835D-4BED-9870-323631D23A3E}" sibTransId="{24F0406D-9127-42DC-9396-2BC1C0266984}"/>
    <dgm:cxn modelId="{36715BCE-FC59-4900-8F9A-6F7908559B27}" srcId="{DE1FD331-C80E-49F7-A935-3205DAD17D2D}" destId="{FF91BCB4-9BFD-417D-8217-DCD00DC20D9F}" srcOrd="6" destOrd="0" parTransId="{453D3D6B-F796-4A7C-AAC6-49D3782BE690}" sibTransId="{69DA17C4-4462-4AE5-A9C3-A4F0BD62C6B8}"/>
    <dgm:cxn modelId="{B03E85D1-5EE0-4223-A01B-5AE4F93E4114}" type="presOf" srcId="{A2A47D7D-383E-45F2-BB23-729A4C44F304}" destId="{97A4DC94-F0A7-4174-BF08-117125A6BF36}" srcOrd="0" destOrd="0" presId="urn:microsoft.com/office/officeart/2005/8/layout/bProcess4"/>
    <dgm:cxn modelId="{7FDF7FE0-597A-40D8-B253-DA3EA5AD5BBE}" type="presOf" srcId="{26ADE3A3-29BA-43A5-925D-FF89FF082C61}" destId="{51B92EDE-F3AC-4C90-ADCB-EF8A4D97B507}" srcOrd="0" destOrd="0" presId="urn:microsoft.com/office/officeart/2005/8/layout/bProcess4"/>
    <dgm:cxn modelId="{D093D3E8-8E14-47DD-B764-877FE0125C85}" type="presOf" srcId="{6DD3654C-2C5F-473B-BCA2-5D6C109625FE}" destId="{957EFB71-795F-4196-8494-FAB0E03A2C14}" srcOrd="0" destOrd="0" presId="urn:microsoft.com/office/officeart/2005/8/layout/bProcess4"/>
    <dgm:cxn modelId="{04D130EC-B175-4495-9425-1EEE4DED9542}" srcId="{DE1FD331-C80E-49F7-A935-3205DAD17D2D}" destId="{A2A47D7D-383E-45F2-BB23-729A4C44F304}" srcOrd="3" destOrd="0" parTransId="{F25BFED9-E608-4EA5-95D0-A47F2236AF6A}" sibTransId="{92D77588-98B3-4CA0-BD2C-5BA0C54820F4}"/>
    <dgm:cxn modelId="{B97E60DF-2F9C-40B9-BFFD-CD2FFF8F9BDC}" type="presParOf" srcId="{D41EEEBA-3F56-458A-B455-C0656FE0513D}" destId="{6AF641E6-EAA2-4249-AD96-F05A00F544F4}" srcOrd="0" destOrd="0" presId="urn:microsoft.com/office/officeart/2005/8/layout/bProcess4"/>
    <dgm:cxn modelId="{C9F53996-E2D3-46CC-B4CE-5A0567024B10}" type="presParOf" srcId="{6AF641E6-EAA2-4249-AD96-F05A00F544F4}" destId="{AA407364-4A1B-4B1C-99ED-4513818C23C2}" srcOrd="0" destOrd="0" presId="urn:microsoft.com/office/officeart/2005/8/layout/bProcess4"/>
    <dgm:cxn modelId="{91206D79-0B9E-4AE1-825F-38D0CD8AD3E0}" type="presParOf" srcId="{6AF641E6-EAA2-4249-AD96-F05A00F544F4}" destId="{51B92EDE-F3AC-4C90-ADCB-EF8A4D97B507}" srcOrd="1" destOrd="0" presId="urn:microsoft.com/office/officeart/2005/8/layout/bProcess4"/>
    <dgm:cxn modelId="{C60EF7AC-9422-4E71-B811-028EBDE21C3D}" type="presParOf" srcId="{D41EEEBA-3F56-458A-B455-C0656FE0513D}" destId="{4DCEC933-D6E3-4D9B-A1BE-AB8ED23C76F2}" srcOrd="1" destOrd="0" presId="urn:microsoft.com/office/officeart/2005/8/layout/bProcess4"/>
    <dgm:cxn modelId="{FD1055EB-8852-4AB8-8084-B9D5D8DCFC23}" type="presParOf" srcId="{D41EEEBA-3F56-458A-B455-C0656FE0513D}" destId="{FE6B5229-9C13-4A45-87C1-F5FBEE98FD5A}" srcOrd="2" destOrd="0" presId="urn:microsoft.com/office/officeart/2005/8/layout/bProcess4"/>
    <dgm:cxn modelId="{D9718209-50C1-4A84-B805-A13B88589281}" type="presParOf" srcId="{FE6B5229-9C13-4A45-87C1-F5FBEE98FD5A}" destId="{0D6A9558-B38C-4DEA-8435-644056970EA7}" srcOrd="0" destOrd="0" presId="urn:microsoft.com/office/officeart/2005/8/layout/bProcess4"/>
    <dgm:cxn modelId="{C28757CE-ECE6-4088-B753-B0BA05A0B826}" type="presParOf" srcId="{FE6B5229-9C13-4A45-87C1-F5FBEE98FD5A}" destId="{6BEB0DCA-8654-4565-A211-F60A4D6727CA}" srcOrd="1" destOrd="0" presId="urn:microsoft.com/office/officeart/2005/8/layout/bProcess4"/>
    <dgm:cxn modelId="{18522512-61B0-45FB-A648-663C5896FD9E}" type="presParOf" srcId="{D41EEEBA-3F56-458A-B455-C0656FE0513D}" destId="{0EAEFE4D-C468-494E-BE40-9265A79026B8}" srcOrd="3" destOrd="0" presId="urn:microsoft.com/office/officeart/2005/8/layout/bProcess4"/>
    <dgm:cxn modelId="{F9F19D2C-E63E-4450-B31D-BA4CFE8236F1}" type="presParOf" srcId="{D41EEEBA-3F56-458A-B455-C0656FE0513D}" destId="{8C7D347D-CD50-418B-84D1-F1A6EEBCA74C}" srcOrd="4" destOrd="0" presId="urn:microsoft.com/office/officeart/2005/8/layout/bProcess4"/>
    <dgm:cxn modelId="{61A5DCEC-20AE-4E79-ADE3-1D1C59ECD7C7}" type="presParOf" srcId="{8C7D347D-CD50-418B-84D1-F1A6EEBCA74C}" destId="{D2EFC760-41F3-4B77-9010-37B83F2B21A7}" srcOrd="0" destOrd="0" presId="urn:microsoft.com/office/officeart/2005/8/layout/bProcess4"/>
    <dgm:cxn modelId="{BDD57E8D-3AF0-4ADD-A054-74D0E01A158F}" type="presParOf" srcId="{8C7D347D-CD50-418B-84D1-F1A6EEBCA74C}" destId="{957EFB71-795F-4196-8494-FAB0E03A2C14}" srcOrd="1" destOrd="0" presId="urn:microsoft.com/office/officeart/2005/8/layout/bProcess4"/>
    <dgm:cxn modelId="{3D590CD4-F1BA-4612-820C-D1A41D4DB834}" type="presParOf" srcId="{D41EEEBA-3F56-458A-B455-C0656FE0513D}" destId="{3C25745C-CB2D-4C00-A7EA-1DE114E778C8}" srcOrd="5" destOrd="0" presId="urn:microsoft.com/office/officeart/2005/8/layout/bProcess4"/>
    <dgm:cxn modelId="{E88CF6A0-87C5-494D-B75D-ED370FC09572}" type="presParOf" srcId="{D41EEEBA-3F56-458A-B455-C0656FE0513D}" destId="{1B7E1FE5-B12E-4CB7-B528-74043332FEE4}" srcOrd="6" destOrd="0" presId="urn:microsoft.com/office/officeart/2005/8/layout/bProcess4"/>
    <dgm:cxn modelId="{C20AE871-A8DB-45F8-9763-FA13CD5D2104}" type="presParOf" srcId="{1B7E1FE5-B12E-4CB7-B528-74043332FEE4}" destId="{633EA56D-9B5E-4B0E-9231-45019A496A07}" srcOrd="0" destOrd="0" presId="urn:microsoft.com/office/officeart/2005/8/layout/bProcess4"/>
    <dgm:cxn modelId="{B10DE91E-DBE1-4155-82A7-D13036EE0D7E}" type="presParOf" srcId="{1B7E1FE5-B12E-4CB7-B528-74043332FEE4}" destId="{97A4DC94-F0A7-4174-BF08-117125A6BF36}" srcOrd="1" destOrd="0" presId="urn:microsoft.com/office/officeart/2005/8/layout/bProcess4"/>
    <dgm:cxn modelId="{CC0DA105-9A80-4F34-98F1-EAEA889089E1}" type="presParOf" srcId="{D41EEEBA-3F56-458A-B455-C0656FE0513D}" destId="{7B93B3B9-E783-44E2-9C90-689961E6886D}" srcOrd="7" destOrd="0" presId="urn:microsoft.com/office/officeart/2005/8/layout/bProcess4"/>
    <dgm:cxn modelId="{E4B7326F-52E9-4BB0-9822-FE8AB0A9CC59}" type="presParOf" srcId="{D41EEEBA-3F56-458A-B455-C0656FE0513D}" destId="{8FD5DCA5-17C7-499F-9C6B-B1C6CFDD8F67}" srcOrd="8" destOrd="0" presId="urn:microsoft.com/office/officeart/2005/8/layout/bProcess4"/>
    <dgm:cxn modelId="{B98A9FF3-2C56-401E-B033-F40CE2AD0829}" type="presParOf" srcId="{8FD5DCA5-17C7-499F-9C6B-B1C6CFDD8F67}" destId="{6F88DC60-C64F-4986-B1E2-045D936FE250}" srcOrd="0" destOrd="0" presId="urn:microsoft.com/office/officeart/2005/8/layout/bProcess4"/>
    <dgm:cxn modelId="{B544B510-DDFA-4D85-88EA-4DFE6D400F3C}" type="presParOf" srcId="{8FD5DCA5-17C7-499F-9C6B-B1C6CFDD8F67}" destId="{181F6A8C-40C0-4D49-AB13-AE7BC332EE46}" srcOrd="1" destOrd="0" presId="urn:microsoft.com/office/officeart/2005/8/layout/bProcess4"/>
    <dgm:cxn modelId="{B9182C34-F391-49BD-A979-5DC750D32DE8}" type="presParOf" srcId="{D41EEEBA-3F56-458A-B455-C0656FE0513D}" destId="{877EBBCB-8A20-4256-97B8-0E5D59317DE9}" srcOrd="9" destOrd="0" presId="urn:microsoft.com/office/officeart/2005/8/layout/bProcess4"/>
    <dgm:cxn modelId="{F6D75AB4-D11D-448E-A95F-5B6679C3E2C1}" type="presParOf" srcId="{D41EEEBA-3F56-458A-B455-C0656FE0513D}" destId="{A43D8E6F-2C29-4413-93C9-735D4B4CF389}" srcOrd="10" destOrd="0" presId="urn:microsoft.com/office/officeart/2005/8/layout/bProcess4"/>
    <dgm:cxn modelId="{8D8A4002-68BE-434C-A89A-15D4F236131D}" type="presParOf" srcId="{A43D8E6F-2C29-4413-93C9-735D4B4CF389}" destId="{11463AC8-798F-4E23-AC2E-A9B7F99CC2B9}" srcOrd="0" destOrd="0" presId="urn:microsoft.com/office/officeart/2005/8/layout/bProcess4"/>
    <dgm:cxn modelId="{043680D7-8F39-41E6-BFAB-96C6770CC265}" type="presParOf" srcId="{A43D8E6F-2C29-4413-93C9-735D4B4CF389}" destId="{97C34238-5B95-475F-93AA-E3F3F4544069}" srcOrd="1" destOrd="0" presId="urn:microsoft.com/office/officeart/2005/8/layout/bProcess4"/>
    <dgm:cxn modelId="{17CF0E1B-E5E0-4CE0-BA8B-4267983076A2}" type="presParOf" srcId="{D41EEEBA-3F56-458A-B455-C0656FE0513D}" destId="{710D1B29-7AC0-4D8D-9393-14FB5C3F3765}" srcOrd="11" destOrd="0" presId="urn:microsoft.com/office/officeart/2005/8/layout/bProcess4"/>
    <dgm:cxn modelId="{CB1D4AE3-7D34-49A7-84B9-2EA3BDC7978E}" type="presParOf" srcId="{D41EEEBA-3F56-458A-B455-C0656FE0513D}" destId="{3D82AE2C-290B-4CC2-8649-8C11B276E7BC}" srcOrd="12" destOrd="0" presId="urn:microsoft.com/office/officeart/2005/8/layout/bProcess4"/>
    <dgm:cxn modelId="{E721A36D-BB99-46F7-964A-6A0960C62588}" type="presParOf" srcId="{3D82AE2C-290B-4CC2-8649-8C11B276E7BC}" destId="{8DC47E72-DFFC-43C8-A2D4-0FEA44297FF2}" srcOrd="0" destOrd="0" presId="urn:microsoft.com/office/officeart/2005/8/layout/bProcess4"/>
    <dgm:cxn modelId="{F2BC583B-76F0-4BD9-8299-22A2A6B74D59}" type="presParOf" srcId="{3D82AE2C-290B-4CC2-8649-8C11B276E7BC}" destId="{27B3E5DE-B47F-411B-81E4-BEEF261334E8}" srcOrd="1" destOrd="0" presId="urn:microsoft.com/office/officeart/2005/8/layout/bProcess4"/>
    <dgm:cxn modelId="{1D816312-1DED-4284-81D8-DD94CE43E5C3}" type="presParOf" srcId="{D41EEEBA-3F56-458A-B455-C0656FE0513D}" destId="{31FCA55A-999A-4397-A0BA-EB0A39247E4C}" srcOrd="13" destOrd="0" presId="urn:microsoft.com/office/officeart/2005/8/layout/bProcess4"/>
    <dgm:cxn modelId="{A3AA8C67-A7D1-40B7-BEA6-577DD6E2580A}" type="presParOf" srcId="{D41EEEBA-3F56-458A-B455-C0656FE0513D}" destId="{4DC0C6BC-FE30-4C72-A570-741AC03FDE3B}" srcOrd="14" destOrd="0" presId="urn:microsoft.com/office/officeart/2005/8/layout/bProcess4"/>
    <dgm:cxn modelId="{ADA958BF-03CF-49C7-B13B-A536A3F12336}" type="presParOf" srcId="{4DC0C6BC-FE30-4C72-A570-741AC03FDE3B}" destId="{DCCEA5FB-5606-467A-9455-33739D5BB636}" srcOrd="0" destOrd="0" presId="urn:microsoft.com/office/officeart/2005/8/layout/bProcess4"/>
    <dgm:cxn modelId="{C450E8A5-3BA9-4A37-A638-A51939C57C46}" type="presParOf" srcId="{4DC0C6BC-FE30-4C72-A570-741AC03FDE3B}" destId="{B6B9125E-CB34-4042-AF2C-B0ACFD7D6664}" srcOrd="1" destOrd="0" presId="urn:microsoft.com/office/officeart/2005/8/layout/bProcess4"/>
    <dgm:cxn modelId="{9C582B67-EE6A-437B-B8D5-CFF182C2C4F6}" type="presParOf" srcId="{D41EEEBA-3F56-458A-B455-C0656FE0513D}" destId="{3AC6B877-78F1-44C1-8D13-F924C8183F2D}" srcOrd="15" destOrd="0" presId="urn:microsoft.com/office/officeart/2005/8/layout/bProcess4"/>
    <dgm:cxn modelId="{0A42068E-57E6-48BE-A0AE-CA68D66D1A96}" type="presParOf" srcId="{D41EEEBA-3F56-458A-B455-C0656FE0513D}" destId="{74497DF3-FF02-4723-AE69-9C26BDC41D96}" srcOrd="16" destOrd="0" presId="urn:microsoft.com/office/officeart/2005/8/layout/bProcess4"/>
    <dgm:cxn modelId="{D9FEDC76-19E4-4909-A078-45BCD4D0C06F}" type="presParOf" srcId="{74497DF3-FF02-4723-AE69-9C26BDC41D96}" destId="{1D465663-4B9D-4724-A372-94032E738685}" srcOrd="0" destOrd="0" presId="urn:microsoft.com/office/officeart/2005/8/layout/bProcess4"/>
    <dgm:cxn modelId="{ED4DBC54-984D-4B40-A5BC-F6DDA2B68040}" type="presParOf" srcId="{74497DF3-FF02-4723-AE69-9C26BDC41D96}" destId="{BE58881B-3107-4425-8947-13681B85E69F}"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12566-F98F-416F-9905-E06505534E15}">
      <dsp:nvSpPr>
        <dsp:cNvPr id="0" name=""/>
        <dsp:cNvSpPr/>
      </dsp:nvSpPr>
      <dsp:spPr>
        <a:xfrm>
          <a:off x="127777" y="1700462"/>
          <a:ext cx="3708181" cy="1222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Data-based understanding of substance use epidemiology </a:t>
          </a:r>
        </a:p>
      </dsp:txBody>
      <dsp:txXfrm>
        <a:off x="127777" y="1700462"/>
        <a:ext cx="3708181" cy="1222014"/>
      </dsp:txXfrm>
    </dsp:sp>
    <dsp:sp modelId="{0F394EA2-5BD0-4B4F-B580-6BB9679839FD}">
      <dsp:nvSpPr>
        <dsp:cNvPr id="0" name=""/>
        <dsp:cNvSpPr/>
      </dsp:nvSpPr>
      <dsp:spPr>
        <a:xfrm>
          <a:off x="243634" y="1134843"/>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5965EE-656C-4E70-9A3F-54D31C2498FB}">
      <dsp:nvSpPr>
        <dsp:cNvPr id="0" name=""/>
        <dsp:cNvSpPr/>
      </dsp:nvSpPr>
      <dsp:spPr>
        <a:xfrm>
          <a:off x="450112" y="721887"/>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966DB-60A0-4ED4-BCC6-2F868255A1CD}">
      <dsp:nvSpPr>
        <dsp:cNvPr id="0" name=""/>
        <dsp:cNvSpPr/>
      </dsp:nvSpPr>
      <dsp:spPr>
        <a:xfrm>
          <a:off x="945660" y="804478"/>
          <a:ext cx="463522" cy="463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4ACAF-066B-4E46-B130-C8FE2397F13A}">
      <dsp:nvSpPr>
        <dsp:cNvPr id="0" name=""/>
        <dsp:cNvSpPr/>
      </dsp:nvSpPr>
      <dsp:spPr>
        <a:xfrm>
          <a:off x="1358617" y="350226"/>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73D5C1-0BC9-4D29-856B-8667CF0A8D4D}">
      <dsp:nvSpPr>
        <dsp:cNvPr id="0" name=""/>
        <dsp:cNvSpPr/>
      </dsp:nvSpPr>
      <dsp:spPr>
        <a:xfrm>
          <a:off x="1895460" y="185043"/>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BA8B25-D782-459E-887C-0D476E22067B}">
      <dsp:nvSpPr>
        <dsp:cNvPr id="0" name=""/>
        <dsp:cNvSpPr/>
      </dsp:nvSpPr>
      <dsp:spPr>
        <a:xfrm>
          <a:off x="2556191" y="474113"/>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A11E99-18A1-44CE-BFD8-4FCE12FBCC26}">
      <dsp:nvSpPr>
        <dsp:cNvPr id="0" name=""/>
        <dsp:cNvSpPr/>
      </dsp:nvSpPr>
      <dsp:spPr>
        <a:xfrm>
          <a:off x="2969147" y="680591"/>
          <a:ext cx="463522" cy="463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6ED04-5334-4F1B-8BAB-8594597ECF2A}">
      <dsp:nvSpPr>
        <dsp:cNvPr id="0" name=""/>
        <dsp:cNvSpPr/>
      </dsp:nvSpPr>
      <dsp:spPr>
        <a:xfrm>
          <a:off x="3547286" y="1134843"/>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6AC797-AB8F-4FAE-822F-B1825149D09A}">
      <dsp:nvSpPr>
        <dsp:cNvPr id="0" name=""/>
        <dsp:cNvSpPr/>
      </dsp:nvSpPr>
      <dsp:spPr>
        <a:xfrm>
          <a:off x="3795060" y="1589095"/>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FDD714-080F-49D3-9864-437F82BF6ECE}">
      <dsp:nvSpPr>
        <dsp:cNvPr id="0" name=""/>
        <dsp:cNvSpPr/>
      </dsp:nvSpPr>
      <dsp:spPr>
        <a:xfrm>
          <a:off x="1647686" y="721887"/>
          <a:ext cx="758491" cy="7584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B361F2-3F26-412F-ADE1-0C32AACE0ABA}">
      <dsp:nvSpPr>
        <dsp:cNvPr id="0" name=""/>
        <dsp:cNvSpPr/>
      </dsp:nvSpPr>
      <dsp:spPr>
        <a:xfrm>
          <a:off x="37155" y="2291122"/>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F1049B-3D65-4294-83F6-4D5A44B1D69E}">
      <dsp:nvSpPr>
        <dsp:cNvPr id="0" name=""/>
        <dsp:cNvSpPr/>
      </dsp:nvSpPr>
      <dsp:spPr>
        <a:xfrm>
          <a:off x="284929" y="2662782"/>
          <a:ext cx="463522" cy="463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FD995-09BB-4E85-BBFB-BC5AC3BAE1D9}">
      <dsp:nvSpPr>
        <dsp:cNvPr id="0" name=""/>
        <dsp:cNvSpPr/>
      </dsp:nvSpPr>
      <dsp:spPr>
        <a:xfrm>
          <a:off x="904364" y="2993148"/>
          <a:ext cx="674214" cy="674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BCBB84-E53F-4A62-A3C5-18BC400465EE}">
      <dsp:nvSpPr>
        <dsp:cNvPr id="0" name=""/>
        <dsp:cNvSpPr/>
      </dsp:nvSpPr>
      <dsp:spPr>
        <a:xfrm>
          <a:off x="1771573" y="3529991"/>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0F0F89-F92F-4CA0-BA41-963B8FD2DAA9}">
      <dsp:nvSpPr>
        <dsp:cNvPr id="0" name=""/>
        <dsp:cNvSpPr/>
      </dsp:nvSpPr>
      <dsp:spPr>
        <a:xfrm>
          <a:off x="1936756" y="2993148"/>
          <a:ext cx="463522" cy="463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57D81-0BAC-4831-AA7D-468BA0201803}">
      <dsp:nvSpPr>
        <dsp:cNvPr id="0" name=""/>
        <dsp:cNvSpPr/>
      </dsp:nvSpPr>
      <dsp:spPr>
        <a:xfrm>
          <a:off x="2349712" y="3571287"/>
          <a:ext cx="294968" cy="294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6FE1C2-2CFD-404C-A43F-38BF4C1BD36A}">
      <dsp:nvSpPr>
        <dsp:cNvPr id="0" name=""/>
        <dsp:cNvSpPr/>
      </dsp:nvSpPr>
      <dsp:spPr>
        <a:xfrm>
          <a:off x="2721373" y="2910556"/>
          <a:ext cx="674214" cy="674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8BC28-B063-4449-AFE4-149DF8321942}">
      <dsp:nvSpPr>
        <dsp:cNvPr id="0" name=""/>
        <dsp:cNvSpPr/>
      </dsp:nvSpPr>
      <dsp:spPr>
        <a:xfrm>
          <a:off x="3629878" y="2745374"/>
          <a:ext cx="463522" cy="463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8E54A2-1CA7-470B-97F8-F2B193587F6F}">
      <dsp:nvSpPr>
        <dsp:cNvPr id="0" name=""/>
        <dsp:cNvSpPr/>
      </dsp:nvSpPr>
      <dsp:spPr>
        <a:xfrm>
          <a:off x="4093400" y="803791"/>
          <a:ext cx="1361300" cy="2598870"/>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040887-2CB1-427E-9115-CBB40D8B918F}">
      <dsp:nvSpPr>
        <dsp:cNvPr id="0" name=""/>
        <dsp:cNvSpPr/>
      </dsp:nvSpPr>
      <dsp:spPr>
        <a:xfrm>
          <a:off x="5207191" y="803791"/>
          <a:ext cx="1361300" cy="2598870"/>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819D02-104D-4850-8823-9189B1D26D96}">
      <dsp:nvSpPr>
        <dsp:cNvPr id="0" name=""/>
        <dsp:cNvSpPr/>
      </dsp:nvSpPr>
      <dsp:spPr>
        <a:xfrm>
          <a:off x="6716997" y="589015"/>
          <a:ext cx="3155741" cy="31557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Data-driven decision-making and evidence-based interventions</a:t>
          </a:r>
        </a:p>
      </dsp:txBody>
      <dsp:txXfrm>
        <a:off x="7179145" y="1051163"/>
        <a:ext cx="2231445" cy="2231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41DBC-1E6C-4B4F-A448-1426F7ABA10B}">
      <dsp:nvSpPr>
        <dsp:cNvPr id="0" name=""/>
        <dsp:cNvSpPr/>
      </dsp:nvSpPr>
      <dsp:spPr>
        <a:xfrm>
          <a:off x="5445345"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3615356"/>
              <a:satOff val="-15991"/>
              <a:lumOff val="6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 Low cost of alcohol</a:t>
          </a:r>
        </a:p>
        <a:p>
          <a:pPr marL="114300" lvl="1" indent="-114300" algn="l" defTabSz="533400">
            <a:lnSpc>
              <a:spcPct val="90000"/>
            </a:lnSpc>
            <a:spcBef>
              <a:spcPct val="0"/>
            </a:spcBef>
            <a:spcAft>
              <a:spcPct val="15000"/>
            </a:spcAft>
            <a:buChar char="•"/>
          </a:pPr>
          <a:r>
            <a:rPr lang="en-US" sz="1200" kern="1200" dirty="0"/>
            <a:t>High availability </a:t>
          </a:r>
        </a:p>
        <a:p>
          <a:pPr marL="114300" lvl="1" indent="-114300" algn="l" defTabSz="533400">
            <a:lnSpc>
              <a:spcPct val="90000"/>
            </a:lnSpc>
            <a:spcBef>
              <a:spcPct val="0"/>
            </a:spcBef>
            <a:spcAft>
              <a:spcPct val="15000"/>
            </a:spcAft>
            <a:buChar char="•"/>
          </a:pPr>
          <a:r>
            <a:rPr lang="en-US" sz="1200" kern="1200" dirty="0"/>
            <a:t>Community laws/norms</a:t>
          </a:r>
        </a:p>
        <a:p>
          <a:pPr marL="114300" lvl="1" indent="-114300" algn="l" defTabSz="533400">
            <a:lnSpc>
              <a:spcPct val="90000"/>
            </a:lnSpc>
            <a:spcBef>
              <a:spcPct val="0"/>
            </a:spcBef>
            <a:spcAft>
              <a:spcPct val="15000"/>
            </a:spcAft>
            <a:buChar char="•"/>
          </a:pPr>
          <a:r>
            <a:rPr lang="en-US" sz="1200" kern="1200" dirty="0"/>
            <a:t>Media portrayal </a:t>
          </a:r>
        </a:p>
        <a:p>
          <a:pPr marL="114300" lvl="1" indent="-114300" algn="l" defTabSz="533400">
            <a:lnSpc>
              <a:spcPct val="90000"/>
            </a:lnSpc>
            <a:spcBef>
              <a:spcPct val="0"/>
            </a:spcBef>
            <a:spcAft>
              <a:spcPct val="15000"/>
            </a:spcAft>
            <a:buChar char="•"/>
          </a:pPr>
          <a:r>
            <a:rPr lang="en-US" sz="1200" kern="1200" dirty="0"/>
            <a:t>Low SES</a:t>
          </a:r>
        </a:p>
        <a:p>
          <a:pPr marL="57150" lvl="1" indent="-57150" algn="l" defTabSz="488950">
            <a:lnSpc>
              <a:spcPct val="90000"/>
            </a:lnSpc>
            <a:spcBef>
              <a:spcPct val="0"/>
            </a:spcBef>
            <a:spcAft>
              <a:spcPct val="15000"/>
            </a:spcAft>
            <a:buChar char="•"/>
          </a:pPr>
          <a:endParaRPr lang="en-US" sz="1100" kern="1200" dirty="0"/>
        </a:p>
      </dsp:txBody>
      <dsp:txXfrm>
        <a:off x="6286482" y="4156276"/>
        <a:ext cx="1797595" cy="1224300"/>
      </dsp:txXfrm>
    </dsp:sp>
    <dsp:sp modelId="{A0F6D051-BAC1-4196-B975-2434F7FB9492}">
      <dsp:nvSpPr>
        <dsp:cNvPr id="0" name=""/>
        <dsp:cNvSpPr/>
      </dsp:nvSpPr>
      <dsp:spPr>
        <a:xfrm>
          <a:off x="541866"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0423033"/>
              <a:satOff val="-23986"/>
              <a:lumOff val="92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Academic failure</a:t>
          </a:r>
        </a:p>
        <a:p>
          <a:pPr marL="114300" lvl="1" indent="-114300" algn="l" defTabSz="533400">
            <a:lnSpc>
              <a:spcPct val="90000"/>
            </a:lnSpc>
            <a:spcBef>
              <a:spcPct val="0"/>
            </a:spcBef>
            <a:spcAft>
              <a:spcPct val="15000"/>
            </a:spcAft>
            <a:buChar char="•"/>
          </a:pPr>
          <a:r>
            <a:rPr lang="en-US" sz="1200" kern="1200" dirty="0"/>
            <a:t>Lack of commitment to school</a:t>
          </a:r>
        </a:p>
      </dsp:txBody>
      <dsp:txXfrm>
        <a:off x="579956" y="4156276"/>
        <a:ext cx="1797595" cy="1224300"/>
      </dsp:txXfrm>
    </dsp:sp>
    <dsp:sp modelId="{5F405FB8-29E9-46FC-9E21-66CB1474AEF0}">
      <dsp:nvSpPr>
        <dsp:cNvPr id="0" name=""/>
        <dsp:cNvSpPr/>
      </dsp:nvSpPr>
      <dsp:spPr>
        <a:xfrm>
          <a:off x="5451178"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807678"/>
              <a:satOff val="-7995"/>
              <a:lumOff val="30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Family management problems (monitoring, rewards…)</a:t>
          </a:r>
        </a:p>
        <a:p>
          <a:pPr marL="114300" lvl="1" indent="-114300" algn="l" defTabSz="533400">
            <a:lnSpc>
              <a:spcPct val="90000"/>
            </a:lnSpc>
            <a:spcBef>
              <a:spcPct val="0"/>
            </a:spcBef>
            <a:spcAft>
              <a:spcPct val="15000"/>
            </a:spcAft>
            <a:buChar char="•"/>
          </a:pPr>
          <a:r>
            <a:rPr lang="en-US" sz="1200" kern="1200" dirty="0"/>
            <a:t>Family conflict</a:t>
          </a:r>
        </a:p>
        <a:p>
          <a:pPr marL="114300" lvl="1" indent="-114300" algn="l" defTabSz="533400">
            <a:lnSpc>
              <a:spcPct val="90000"/>
            </a:lnSpc>
            <a:spcBef>
              <a:spcPct val="0"/>
            </a:spcBef>
            <a:spcAft>
              <a:spcPct val="15000"/>
            </a:spcAft>
            <a:buChar char="•"/>
          </a:pPr>
          <a:r>
            <a:rPr lang="en-US" sz="1200" kern="1200" dirty="0"/>
            <a:t>Favorable parental attitudes towards substance use</a:t>
          </a:r>
        </a:p>
        <a:p>
          <a:pPr marL="114300" lvl="1" indent="-114300" algn="l" defTabSz="533400">
            <a:lnSpc>
              <a:spcPct val="90000"/>
            </a:lnSpc>
            <a:spcBef>
              <a:spcPct val="0"/>
            </a:spcBef>
            <a:spcAft>
              <a:spcPct val="15000"/>
            </a:spcAft>
            <a:buChar char="•"/>
          </a:pPr>
          <a:r>
            <a:rPr lang="en-US" sz="1200" kern="1200" dirty="0"/>
            <a:t>Family history of substance use</a:t>
          </a:r>
        </a:p>
        <a:p>
          <a:pPr marL="57150" lvl="1" indent="-57150" algn="l" defTabSz="400050">
            <a:lnSpc>
              <a:spcPct val="90000"/>
            </a:lnSpc>
            <a:spcBef>
              <a:spcPct val="0"/>
            </a:spcBef>
            <a:spcAft>
              <a:spcPct val="15000"/>
            </a:spcAft>
            <a:buChar char="•"/>
          </a:pPr>
          <a:endParaRPr lang="en-US" sz="900" kern="1200" dirty="0"/>
        </a:p>
      </dsp:txBody>
      <dsp:txXfrm>
        <a:off x="6292314" y="38090"/>
        <a:ext cx="1797595" cy="1224300"/>
      </dsp:txXfrm>
    </dsp:sp>
    <dsp:sp modelId="{BAB96F9C-0659-4AE1-8EEA-DD17CECAF516}">
      <dsp:nvSpPr>
        <dsp:cNvPr id="0" name=""/>
        <dsp:cNvSpPr/>
      </dsp:nvSpPr>
      <dsp:spPr>
        <a:xfrm>
          <a:off x="541866"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Early initiation </a:t>
          </a:r>
        </a:p>
        <a:p>
          <a:pPr marL="114300" lvl="1" indent="-114300" algn="l" defTabSz="533400">
            <a:lnSpc>
              <a:spcPct val="90000"/>
            </a:lnSpc>
            <a:spcBef>
              <a:spcPct val="0"/>
            </a:spcBef>
            <a:spcAft>
              <a:spcPct val="15000"/>
            </a:spcAft>
            <a:buChar char="•"/>
          </a:pPr>
          <a:r>
            <a:rPr lang="en-US" sz="1200" kern="1200" dirty="0"/>
            <a:t>Rebelliousness </a:t>
          </a:r>
        </a:p>
        <a:p>
          <a:pPr marL="114300" lvl="1" indent="-114300" algn="l" defTabSz="533400">
            <a:lnSpc>
              <a:spcPct val="90000"/>
            </a:lnSpc>
            <a:spcBef>
              <a:spcPct val="0"/>
            </a:spcBef>
            <a:spcAft>
              <a:spcPct val="15000"/>
            </a:spcAft>
            <a:buChar char="•"/>
          </a:pPr>
          <a:r>
            <a:rPr lang="en-US" sz="1200" kern="1200" dirty="0"/>
            <a:t>Favorable attitude towards substance use</a:t>
          </a:r>
        </a:p>
        <a:p>
          <a:pPr marL="114300" lvl="1" indent="-114300" algn="l" defTabSz="533400">
            <a:lnSpc>
              <a:spcPct val="90000"/>
            </a:lnSpc>
            <a:spcBef>
              <a:spcPct val="0"/>
            </a:spcBef>
            <a:spcAft>
              <a:spcPct val="15000"/>
            </a:spcAft>
            <a:buChar char="•"/>
          </a:pPr>
          <a:r>
            <a:rPr lang="en-US" sz="1200" kern="1200" dirty="0"/>
            <a:t>Peer substance use</a:t>
          </a:r>
        </a:p>
        <a:p>
          <a:pPr marL="114300" lvl="1" indent="-114300" algn="l" defTabSz="533400">
            <a:lnSpc>
              <a:spcPct val="90000"/>
            </a:lnSpc>
            <a:spcBef>
              <a:spcPct val="0"/>
            </a:spcBef>
            <a:spcAft>
              <a:spcPct val="15000"/>
            </a:spcAft>
            <a:buChar char="•"/>
          </a:pPr>
          <a:r>
            <a:rPr lang="en-US" sz="1200" kern="1200" dirty="0"/>
            <a:t>Genetic predictors </a:t>
          </a:r>
        </a:p>
      </dsp:txBody>
      <dsp:txXfrm>
        <a:off x="579956" y="38090"/>
        <a:ext cx="1797595" cy="1224300"/>
      </dsp:txXfrm>
    </dsp:sp>
    <dsp:sp modelId="{5236A05F-88FA-443B-BED4-B93C97AB1767}">
      <dsp:nvSpPr>
        <dsp:cNvPr id="0" name=""/>
        <dsp:cNvSpPr/>
      </dsp:nvSpPr>
      <dsp:spPr>
        <a:xfrm>
          <a:off x="1663530" y="308864"/>
          <a:ext cx="2346282" cy="2346282"/>
        </a:xfrm>
        <a:prstGeom prst="pieWedg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Individual</a:t>
          </a:r>
        </a:p>
        <a:p>
          <a:pPr marL="0" lvl="0" indent="0" algn="ctr" defTabSz="889000">
            <a:lnSpc>
              <a:spcPct val="90000"/>
            </a:lnSpc>
            <a:spcBef>
              <a:spcPct val="0"/>
            </a:spcBef>
            <a:spcAft>
              <a:spcPct val="35000"/>
            </a:spcAft>
            <a:buNone/>
          </a:pPr>
          <a:r>
            <a:rPr lang="en-US" sz="2000" kern="1200" dirty="0"/>
            <a:t>Peer </a:t>
          </a:r>
        </a:p>
      </dsp:txBody>
      <dsp:txXfrm>
        <a:off x="2350740" y="996074"/>
        <a:ext cx="1659072" cy="1659072"/>
      </dsp:txXfrm>
    </dsp:sp>
    <dsp:sp modelId="{4F3EEFF9-0F98-4762-A995-6FA910154644}">
      <dsp:nvSpPr>
        <dsp:cNvPr id="0" name=""/>
        <dsp:cNvSpPr/>
      </dsp:nvSpPr>
      <dsp:spPr>
        <a:xfrm rot="5400000">
          <a:off x="4118186" y="308864"/>
          <a:ext cx="2346282" cy="2346282"/>
        </a:xfrm>
        <a:prstGeom prst="pieWedge">
          <a:avLst/>
        </a:prstGeom>
        <a:solidFill>
          <a:schemeClr val="accent4">
            <a:hueOff val="6807678"/>
            <a:satOff val="-7995"/>
            <a:lumOff val="307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Family </a:t>
          </a:r>
        </a:p>
      </dsp:txBody>
      <dsp:txXfrm rot="-5400000">
        <a:off x="4118186" y="996074"/>
        <a:ext cx="1659072" cy="1659072"/>
      </dsp:txXfrm>
    </dsp:sp>
    <dsp:sp modelId="{A7AC5FCE-2FAF-4404-9C30-336AD52F10CF}">
      <dsp:nvSpPr>
        <dsp:cNvPr id="0" name=""/>
        <dsp:cNvSpPr/>
      </dsp:nvSpPr>
      <dsp:spPr>
        <a:xfrm rot="10800000">
          <a:off x="4118186" y="2763520"/>
          <a:ext cx="2346282" cy="2346282"/>
        </a:xfrm>
        <a:prstGeom prst="pieWedge">
          <a:avLst/>
        </a:prstGeom>
        <a:solidFill>
          <a:schemeClr val="accent4">
            <a:hueOff val="13615356"/>
            <a:satOff val="-15991"/>
            <a:lumOff val="6144"/>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Community</a:t>
          </a:r>
        </a:p>
      </dsp:txBody>
      <dsp:txXfrm rot="10800000">
        <a:off x="4118186" y="2763520"/>
        <a:ext cx="1659072" cy="1659072"/>
      </dsp:txXfrm>
    </dsp:sp>
    <dsp:sp modelId="{390E506F-2421-4426-8A43-5FF031408522}">
      <dsp:nvSpPr>
        <dsp:cNvPr id="0" name=""/>
        <dsp:cNvSpPr/>
      </dsp:nvSpPr>
      <dsp:spPr>
        <a:xfrm rot="16200000">
          <a:off x="1663530" y="2763520"/>
          <a:ext cx="2346282" cy="2346282"/>
        </a:xfrm>
        <a:prstGeom prst="pieWedge">
          <a:avLst/>
        </a:prstGeom>
        <a:solidFill>
          <a:schemeClr val="accent4">
            <a:hueOff val="20423033"/>
            <a:satOff val="-23986"/>
            <a:lumOff val="9216"/>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School</a:t>
          </a:r>
        </a:p>
      </dsp:txBody>
      <dsp:txXfrm rot="5400000">
        <a:off x="2350740" y="2763520"/>
        <a:ext cx="1659072" cy="1659072"/>
      </dsp:txXfrm>
    </dsp:sp>
    <dsp:sp modelId="{E8083013-26D1-4D4F-A45C-4F5EF14EF919}">
      <dsp:nvSpPr>
        <dsp:cNvPr id="0" name=""/>
        <dsp:cNvSpPr/>
      </dsp:nvSpPr>
      <dsp:spPr>
        <a:xfrm>
          <a:off x="3658954" y="2221653"/>
          <a:ext cx="810090" cy="704426"/>
        </a:xfrm>
        <a:prstGeom prst="circularArrow">
          <a:avLst/>
        </a:prstGeom>
        <a:solidFill>
          <a:schemeClr val="accent4">
            <a:tint val="4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1179A198-EC2D-4575-A500-5638AAF8F494}">
      <dsp:nvSpPr>
        <dsp:cNvPr id="0" name=""/>
        <dsp:cNvSpPr/>
      </dsp:nvSpPr>
      <dsp:spPr>
        <a:xfrm rot="10800000">
          <a:off x="3658954" y="2492586"/>
          <a:ext cx="810090" cy="704426"/>
        </a:xfrm>
        <a:prstGeom prst="circularArrow">
          <a:avLst/>
        </a:prstGeom>
        <a:solidFill>
          <a:schemeClr val="accent4">
            <a:tint val="4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5CBA1-8970-4E26-859B-AFDE2DCD4807}">
      <dsp:nvSpPr>
        <dsp:cNvPr id="0" name=""/>
        <dsp:cNvSpPr/>
      </dsp:nvSpPr>
      <dsp:spPr>
        <a:xfrm>
          <a:off x="1543221" y="0"/>
          <a:ext cx="2047524" cy="1137513"/>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1576538" y="33317"/>
        <a:ext cx="1980890" cy="1070879"/>
      </dsp:txXfrm>
    </dsp:sp>
    <dsp:sp modelId="{0C8C588B-061E-4D76-B3C5-3E345AC5626C}">
      <dsp:nvSpPr>
        <dsp:cNvPr id="0" name=""/>
        <dsp:cNvSpPr/>
      </dsp:nvSpPr>
      <dsp:spPr>
        <a:xfrm>
          <a:off x="4500757" y="0"/>
          <a:ext cx="2047524" cy="1137513"/>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n-US" sz="5000" kern="1200" dirty="0"/>
        </a:p>
      </dsp:txBody>
      <dsp:txXfrm>
        <a:off x="4534074" y="33317"/>
        <a:ext cx="1980890" cy="1070879"/>
      </dsp:txXfrm>
    </dsp:sp>
    <dsp:sp modelId="{5848FC0D-CC61-4CC5-ADA3-8D44A248AEA8}">
      <dsp:nvSpPr>
        <dsp:cNvPr id="0" name=""/>
        <dsp:cNvSpPr/>
      </dsp:nvSpPr>
      <dsp:spPr>
        <a:xfrm>
          <a:off x="3619183" y="4834433"/>
          <a:ext cx="853135" cy="853135"/>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B7DE5E-BF34-41AB-AB8B-024435BD4E64}">
      <dsp:nvSpPr>
        <dsp:cNvPr id="0" name=""/>
        <dsp:cNvSpPr/>
      </dsp:nvSpPr>
      <dsp:spPr>
        <a:xfrm rot="240000">
          <a:off x="1485563" y="4468855"/>
          <a:ext cx="5120375" cy="35805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9C43B6-47FB-48F1-A919-C86C061C157A}">
      <dsp:nvSpPr>
        <dsp:cNvPr id="0" name=""/>
        <dsp:cNvSpPr/>
      </dsp:nvSpPr>
      <dsp:spPr>
        <a:xfrm rot="240000">
          <a:off x="4559904" y="3573638"/>
          <a:ext cx="2042981" cy="9518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Direct and indirect costs related to crime,  and other social problems including lost productivity</a:t>
          </a:r>
        </a:p>
      </dsp:txBody>
      <dsp:txXfrm>
        <a:off x="4606368" y="3620102"/>
        <a:ext cx="1950053" cy="858892"/>
      </dsp:txXfrm>
    </dsp:sp>
    <dsp:sp modelId="{C6B5E2BB-4B6A-4142-9B86-6CCB58B7C68A}">
      <dsp:nvSpPr>
        <dsp:cNvPr id="0" name=""/>
        <dsp:cNvSpPr/>
      </dsp:nvSpPr>
      <dsp:spPr>
        <a:xfrm rot="240000">
          <a:off x="4633842" y="2549876"/>
          <a:ext cx="2042981" cy="9518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Rockwell" panose="02060603020205020403" pitchFamily="18" charset="0"/>
              <a:cs typeface="Arial" panose="020B0604020202020204" pitchFamily="34" charset="0"/>
            </a:rPr>
            <a:t>Associated with acute and chronic medical (intoxication) and social problems (violence) </a:t>
          </a:r>
          <a:endParaRPr lang="en-US" sz="1200" kern="1200" dirty="0"/>
        </a:p>
      </dsp:txBody>
      <dsp:txXfrm>
        <a:off x="4680306" y="2596340"/>
        <a:ext cx="1950053" cy="858892"/>
      </dsp:txXfrm>
    </dsp:sp>
    <dsp:sp modelId="{BCD28F77-7C46-4FC3-A117-0BC94B00A679}">
      <dsp:nvSpPr>
        <dsp:cNvPr id="0" name=""/>
        <dsp:cNvSpPr/>
      </dsp:nvSpPr>
      <dsp:spPr>
        <a:xfrm rot="240000">
          <a:off x="4707781" y="1548864"/>
          <a:ext cx="2042981" cy="9518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World’s largest risk factor for disease and disability (particularly in 15-29) </a:t>
          </a:r>
        </a:p>
      </dsp:txBody>
      <dsp:txXfrm>
        <a:off x="4754245" y="1595328"/>
        <a:ext cx="1950053" cy="858892"/>
      </dsp:txXfrm>
    </dsp:sp>
    <dsp:sp modelId="{65C7F0CB-24F9-4C4D-B53C-5C7E9624D15B}">
      <dsp:nvSpPr>
        <dsp:cNvPr id="0" name=""/>
        <dsp:cNvSpPr/>
      </dsp:nvSpPr>
      <dsp:spPr>
        <a:xfrm rot="240000">
          <a:off x="1630806" y="3368886"/>
          <a:ext cx="2042981" cy="951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Foreign currency for exported beverages/tax revenues for government </a:t>
          </a:r>
        </a:p>
      </dsp:txBody>
      <dsp:txXfrm>
        <a:off x="1677270" y="3415350"/>
        <a:ext cx="1950053" cy="858892"/>
      </dsp:txXfrm>
    </dsp:sp>
    <dsp:sp modelId="{72CFE4DD-517C-415A-8A4F-9D5DC36FD38C}">
      <dsp:nvSpPr>
        <dsp:cNvPr id="0" name=""/>
        <dsp:cNvSpPr/>
      </dsp:nvSpPr>
      <dsp:spPr>
        <a:xfrm rot="240000">
          <a:off x="1704744" y="2345123"/>
          <a:ext cx="2042981" cy="951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Important contributor to business/job opportunities in hospitality/retail sectors </a:t>
          </a:r>
        </a:p>
      </dsp:txBody>
      <dsp:txXfrm>
        <a:off x="1751208" y="2391587"/>
        <a:ext cx="1950053" cy="858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EC933-D6E3-4D9B-A1BE-AB8ED23C76F2}">
      <dsp:nvSpPr>
        <dsp:cNvPr id="0" name=""/>
        <dsp:cNvSpPr/>
      </dsp:nvSpPr>
      <dsp:spPr>
        <a:xfrm rot="5400000">
          <a:off x="-374328" y="1438591"/>
          <a:ext cx="1654072" cy="199667"/>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B92EDE-F3AC-4C90-ADCB-EF8A4D97B507}">
      <dsp:nvSpPr>
        <dsp:cNvPr id="0" name=""/>
        <dsp:cNvSpPr/>
      </dsp:nvSpPr>
      <dsp:spPr>
        <a:xfrm>
          <a:off x="4087" y="379875"/>
          <a:ext cx="2218531" cy="13311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Identify the problem</a:t>
          </a:r>
        </a:p>
      </dsp:txBody>
      <dsp:txXfrm>
        <a:off x="43074" y="418862"/>
        <a:ext cx="2140557" cy="1253144"/>
      </dsp:txXfrm>
    </dsp:sp>
    <dsp:sp modelId="{0EAEFE4D-C468-494E-BE40-9265A79026B8}">
      <dsp:nvSpPr>
        <dsp:cNvPr id="0" name=""/>
        <dsp:cNvSpPr/>
      </dsp:nvSpPr>
      <dsp:spPr>
        <a:xfrm rot="5400000">
          <a:off x="-374328" y="3102489"/>
          <a:ext cx="1654072" cy="199667"/>
        </a:xfrm>
        <a:prstGeom prst="rect">
          <a:avLst/>
        </a:prstGeom>
        <a:solidFill>
          <a:schemeClr val="accent5">
            <a:hueOff val="-3046160"/>
            <a:satOff val="1731"/>
            <a:lumOff val="-14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EB0DCA-8654-4565-A211-F60A4D6727CA}">
      <dsp:nvSpPr>
        <dsp:cNvPr id="0" name=""/>
        <dsp:cNvSpPr/>
      </dsp:nvSpPr>
      <dsp:spPr>
        <a:xfrm>
          <a:off x="4087" y="2043774"/>
          <a:ext cx="2218531" cy="1331118"/>
        </a:xfrm>
        <a:prstGeom prst="roundRect">
          <a:avLst>
            <a:gd name="adj" fmla="val 10000"/>
          </a:avLst>
        </a:prstGeom>
        <a:solidFill>
          <a:schemeClr val="accent5">
            <a:hueOff val="-2665390"/>
            <a:satOff val="1515"/>
            <a:lumOff val="-1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Describe the scope of the problem</a:t>
          </a:r>
        </a:p>
      </dsp:txBody>
      <dsp:txXfrm>
        <a:off x="43074" y="2082761"/>
        <a:ext cx="2140557" cy="1253144"/>
      </dsp:txXfrm>
    </dsp:sp>
    <dsp:sp modelId="{3C25745C-CB2D-4C00-A7EA-1DE114E778C8}">
      <dsp:nvSpPr>
        <dsp:cNvPr id="0" name=""/>
        <dsp:cNvSpPr/>
      </dsp:nvSpPr>
      <dsp:spPr>
        <a:xfrm>
          <a:off x="457620" y="3934438"/>
          <a:ext cx="2940820" cy="199667"/>
        </a:xfrm>
        <a:prstGeom prst="rect">
          <a:avLst/>
        </a:prstGeom>
        <a:solidFill>
          <a:schemeClr val="accent5">
            <a:hueOff val="-6092320"/>
            <a:satOff val="3463"/>
            <a:lumOff val="-28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7EFB71-795F-4196-8494-FAB0E03A2C14}">
      <dsp:nvSpPr>
        <dsp:cNvPr id="0" name=""/>
        <dsp:cNvSpPr/>
      </dsp:nvSpPr>
      <dsp:spPr>
        <a:xfrm>
          <a:off x="4087" y="3707672"/>
          <a:ext cx="2218531" cy="1331118"/>
        </a:xfrm>
        <a:prstGeom prst="roundRect">
          <a:avLst>
            <a:gd name="adj" fmla="val 10000"/>
          </a:avLst>
        </a:prstGeom>
        <a:solidFill>
          <a:schemeClr val="accent5">
            <a:hueOff val="-5330780"/>
            <a:satOff val="3030"/>
            <a:lumOff val="-2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Understand international evidence/standards </a:t>
          </a:r>
        </a:p>
      </dsp:txBody>
      <dsp:txXfrm>
        <a:off x="43074" y="3746659"/>
        <a:ext cx="2140557" cy="1253144"/>
      </dsp:txXfrm>
    </dsp:sp>
    <dsp:sp modelId="{7B93B3B9-E783-44E2-9C90-689961E6886D}">
      <dsp:nvSpPr>
        <dsp:cNvPr id="0" name=""/>
        <dsp:cNvSpPr/>
      </dsp:nvSpPr>
      <dsp:spPr>
        <a:xfrm rot="16200000">
          <a:off x="2576317" y="3102489"/>
          <a:ext cx="1654072" cy="199667"/>
        </a:xfrm>
        <a:prstGeom prst="rect">
          <a:avLst/>
        </a:prstGeom>
        <a:solidFill>
          <a:schemeClr val="accent5">
            <a:hueOff val="-9138481"/>
            <a:satOff val="5194"/>
            <a:lumOff val="-42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A4DC94-F0A7-4174-BF08-117125A6BF36}">
      <dsp:nvSpPr>
        <dsp:cNvPr id="0" name=""/>
        <dsp:cNvSpPr/>
      </dsp:nvSpPr>
      <dsp:spPr>
        <a:xfrm>
          <a:off x="2954734" y="3707672"/>
          <a:ext cx="2218531" cy="1331118"/>
        </a:xfrm>
        <a:prstGeom prst="roundRect">
          <a:avLst>
            <a:gd name="adj" fmla="val 10000"/>
          </a:avLst>
        </a:prstGeom>
        <a:solidFill>
          <a:schemeClr val="accent5">
            <a:hueOff val="-7996170"/>
            <a:satOff val="4545"/>
            <a:lumOff val="-37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Collect/Analyze DATA</a:t>
          </a:r>
        </a:p>
        <a:p>
          <a:pPr marL="0" lvl="0" indent="0" algn="ctr" defTabSz="622300">
            <a:lnSpc>
              <a:spcPct val="90000"/>
            </a:lnSpc>
            <a:spcBef>
              <a:spcPct val="0"/>
            </a:spcBef>
            <a:spcAft>
              <a:spcPct val="35000"/>
            </a:spcAft>
            <a:buNone/>
          </a:pPr>
          <a:r>
            <a:rPr lang="en-US" sz="1400" kern="1200" dirty="0"/>
            <a:t>Triangulate data sources</a:t>
          </a:r>
        </a:p>
      </dsp:txBody>
      <dsp:txXfrm>
        <a:off x="2993721" y="3746659"/>
        <a:ext cx="2140557" cy="1253144"/>
      </dsp:txXfrm>
    </dsp:sp>
    <dsp:sp modelId="{877EBBCB-8A20-4256-97B8-0E5D59317DE9}">
      <dsp:nvSpPr>
        <dsp:cNvPr id="0" name=""/>
        <dsp:cNvSpPr/>
      </dsp:nvSpPr>
      <dsp:spPr>
        <a:xfrm rot="16200000">
          <a:off x="2576317" y="1438591"/>
          <a:ext cx="1654072" cy="199667"/>
        </a:xfrm>
        <a:prstGeom prst="rect">
          <a:avLst/>
        </a:prstGeom>
        <a:solidFill>
          <a:schemeClr val="accent5">
            <a:hueOff val="-12184641"/>
            <a:satOff val="6925"/>
            <a:lumOff val="-57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1F6A8C-40C0-4D49-AB13-AE7BC332EE46}">
      <dsp:nvSpPr>
        <dsp:cNvPr id="0" name=""/>
        <dsp:cNvSpPr/>
      </dsp:nvSpPr>
      <dsp:spPr>
        <a:xfrm>
          <a:off x="2954734" y="2043774"/>
          <a:ext cx="2218531" cy="1331118"/>
        </a:xfrm>
        <a:prstGeom prst="roundRect">
          <a:avLst>
            <a:gd name="adj" fmla="val 10000"/>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Expand the description of the scope of the problem based on needs of country and international framework </a:t>
          </a:r>
        </a:p>
      </dsp:txBody>
      <dsp:txXfrm>
        <a:off x="2993721" y="2082761"/>
        <a:ext cx="2140557" cy="1253144"/>
      </dsp:txXfrm>
    </dsp:sp>
    <dsp:sp modelId="{710D1B29-7AC0-4D8D-9393-14FB5C3F3765}">
      <dsp:nvSpPr>
        <dsp:cNvPr id="0" name=""/>
        <dsp:cNvSpPr/>
      </dsp:nvSpPr>
      <dsp:spPr>
        <a:xfrm>
          <a:off x="3408266" y="606641"/>
          <a:ext cx="2940820" cy="199667"/>
        </a:xfrm>
        <a:prstGeom prst="rect">
          <a:avLst/>
        </a:prstGeom>
        <a:solidFill>
          <a:schemeClr val="accent5">
            <a:hueOff val="-15230801"/>
            <a:satOff val="8656"/>
            <a:lumOff val="-71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C34238-5B95-475F-93AA-E3F3F4544069}">
      <dsp:nvSpPr>
        <dsp:cNvPr id="0" name=""/>
        <dsp:cNvSpPr/>
      </dsp:nvSpPr>
      <dsp:spPr>
        <a:xfrm>
          <a:off x="2954734" y="379875"/>
          <a:ext cx="2218531" cy="1331118"/>
        </a:xfrm>
        <a:prstGeom prst="roundRect">
          <a:avLst>
            <a:gd name="adj" fmla="val 10000"/>
          </a:avLst>
        </a:prstGeom>
        <a:solidFill>
          <a:schemeClr val="accent5">
            <a:hueOff val="-13326951"/>
            <a:satOff val="7574"/>
            <a:lumOff val="-62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Create multidisciplinary team + advisory group (consultative meetings) </a:t>
          </a:r>
        </a:p>
      </dsp:txBody>
      <dsp:txXfrm>
        <a:off x="2993721" y="418862"/>
        <a:ext cx="2140557" cy="1253144"/>
      </dsp:txXfrm>
    </dsp:sp>
    <dsp:sp modelId="{31FCA55A-999A-4397-A0BA-EB0A39247E4C}">
      <dsp:nvSpPr>
        <dsp:cNvPr id="0" name=""/>
        <dsp:cNvSpPr/>
      </dsp:nvSpPr>
      <dsp:spPr>
        <a:xfrm rot="5400000">
          <a:off x="5526964" y="1438591"/>
          <a:ext cx="1654072" cy="199667"/>
        </a:xfrm>
        <a:prstGeom prst="rect">
          <a:avLst/>
        </a:prstGeom>
        <a:solidFill>
          <a:schemeClr val="accent5">
            <a:hueOff val="-18276962"/>
            <a:satOff val="10388"/>
            <a:lumOff val="-85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B3E5DE-B47F-411B-81E4-BEEF261334E8}">
      <dsp:nvSpPr>
        <dsp:cNvPr id="0" name=""/>
        <dsp:cNvSpPr/>
      </dsp:nvSpPr>
      <dsp:spPr>
        <a:xfrm>
          <a:off x="5905380" y="379875"/>
          <a:ext cx="2218531" cy="1331118"/>
        </a:xfrm>
        <a:prstGeom prst="roundRect">
          <a:avLst>
            <a:gd name="adj" fmla="val 10000"/>
          </a:avLst>
        </a:prstGeom>
        <a:solidFill>
          <a:schemeClr val="accent5">
            <a:hueOff val="-15992340"/>
            <a:satOff val="9089"/>
            <a:lumOff val="-75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Disseminate/Discuss findings with all* stakeholders </a:t>
          </a:r>
        </a:p>
      </dsp:txBody>
      <dsp:txXfrm>
        <a:off x="5944367" y="418862"/>
        <a:ext cx="2140557" cy="1253144"/>
      </dsp:txXfrm>
    </dsp:sp>
    <dsp:sp modelId="{3AC6B877-78F1-44C1-8D13-F924C8183F2D}">
      <dsp:nvSpPr>
        <dsp:cNvPr id="0" name=""/>
        <dsp:cNvSpPr/>
      </dsp:nvSpPr>
      <dsp:spPr>
        <a:xfrm rot="5400000">
          <a:off x="5526964" y="3102489"/>
          <a:ext cx="1654072" cy="199667"/>
        </a:xfrm>
        <a:prstGeom prst="rect">
          <a:avLst/>
        </a:prstGeom>
        <a:solidFill>
          <a:schemeClr val="accent5">
            <a:hueOff val="-21323121"/>
            <a:satOff val="12119"/>
            <a:lumOff val="-100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B9125E-CB34-4042-AF2C-B0ACFD7D6664}">
      <dsp:nvSpPr>
        <dsp:cNvPr id="0" name=""/>
        <dsp:cNvSpPr/>
      </dsp:nvSpPr>
      <dsp:spPr>
        <a:xfrm>
          <a:off x="5905380" y="2043774"/>
          <a:ext cx="2218531" cy="1331118"/>
        </a:xfrm>
        <a:prstGeom prst="roundRect">
          <a:avLst>
            <a:gd name="adj" fmla="val 10000"/>
          </a:avLst>
        </a:prstGeom>
        <a:solidFill>
          <a:schemeClr val="accent5">
            <a:hueOff val="-18657731"/>
            <a:satOff val="10604"/>
            <a:lumOff val="-87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Propose evidence-based recommendations/ways forward  </a:t>
          </a:r>
        </a:p>
      </dsp:txBody>
      <dsp:txXfrm>
        <a:off x="5944367" y="2082761"/>
        <a:ext cx="2140557" cy="1253144"/>
      </dsp:txXfrm>
    </dsp:sp>
    <dsp:sp modelId="{BE58881B-3107-4425-8947-13681B85E69F}">
      <dsp:nvSpPr>
        <dsp:cNvPr id="0" name=""/>
        <dsp:cNvSpPr/>
      </dsp:nvSpPr>
      <dsp:spPr>
        <a:xfrm>
          <a:off x="5905380" y="3707672"/>
          <a:ext cx="2218531" cy="1331118"/>
        </a:xfrm>
        <a:prstGeom prst="roundRect">
          <a:avLst>
            <a:gd name="adj" fmla="val 10000"/>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Evaluate interventions/strategies </a:t>
          </a:r>
        </a:p>
      </dsp:txBody>
      <dsp:txXfrm>
        <a:off x="5944367" y="3746659"/>
        <a:ext cx="2140557" cy="125314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AC75B-BB88-4EDF-BDBE-4D9F90CAFB8C}"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40A54-3693-4BD8-AEA1-04B2A184D15E}" type="slidenum">
              <a:rPr lang="en-US" smtClean="0"/>
              <a:t>‹#›</a:t>
            </a:fld>
            <a:endParaRPr lang="en-US"/>
          </a:p>
        </p:txBody>
      </p:sp>
    </p:spTree>
    <p:extLst>
      <p:ext uri="{BB962C8B-B14F-4D97-AF65-F5344CB8AC3E}">
        <p14:creationId xmlns:p14="http://schemas.microsoft.com/office/powerpoint/2010/main" val="45727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should probably start the talk with a disclaimer - while thinking of a title for this talk, I ended up borrowing part of the title of the 2012 SAMHSA report on </a:t>
            </a:r>
            <a:r>
              <a:rPr lang="en-US" sz="1200" b="0" i="1" u="none" strike="noStrike" kern="1200" baseline="0" dirty="0">
                <a:solidFill>
                  <a:schemeClr val="tx1"/>
                </a:solidFill>
                <a:latin typeface="+mn-lt"/>
                <a:ea typeface="+mn-ea"/>
                <a:cs typeface="+mn-cs"/>
              </a:rPr>
              <a:t>Data-Based Planning for Effective Prevention: State Epidemiological Outcomes Workgroups </a:t>
            </a:r>
            <a:r>
              <a:rPr lang="en-US" sz="1200" b="0" i="0" u="none" strike="noStrike" kern="1200" baseline="0" dirty="0">
                <a:solidFill>
                  <a:schemeClr val="tx1"/>
                </a:solidFill>
                <a:latin typeface="+mn-lt"/>
                <a:ea typeface="+mn-ea"/>
                <a:cs typeface="+mn-cs"/>
              </a:rPr>
              <a:t>and what I liked about the title is the use of “data-based” a modifier of evidence-based which I thought may help catch the eye</a:t>
            </a:r>
            <a:r>
              <a:rPr lang="en-US" sz="1200" b="0" i="0" u="none" strike="noStrike" kern="1200" baseline="0" dirty="0">
                <a:solidFill>
                  <a:schemeClr val="tx1"/>
                </a:solidFill>
                <a:latin typeface="+mn-lt"/>
                <a:ea typeface="+mn-ea"/>
                <a:cs typeface="+mn-cs"/>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8B040A54-3693-4BD8-AEA1-04B2A184D15E}" type="slidenum">
              <a:rPr lang="en-US" smtClean="0"/>
              <a:t>1</a:t>
            </a:fld>
            <a:endParaRPr lang="en-US"/>
          </a:p>
        </p:txBody>
      </p:sp>
    </p:spTree>
    <p:extLst>
      <p:ext uri="{BB962C8B-B14F-4D97-AF65-F5344CB8AC3E}">
        <p14:creationId xmlns:p14="http://schemas.microsoft.com/office/powerpoint/2010/main" val="234281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40A54-3693-4BD8-AEA1-04B2A184D15E}" type="slidenum">
              <a:rPr lang="en-US" smtClean="0"/>
              <a:t>13</a:t>
            </a:fld>
            <a:endParaRPr lang="en-US"/>
          </a:p>
        </p:txBody>
      </p:sp>
    </p:spTree>
    <p:extLst>
      <p:ext uri="{BB962C8B-B14F-4D97-AF65-F5344CB8AC3E}">
        <p14:creationId xmlns:p14="http://schemas.microsoft.com/office/powerpoint/2010/main" val="3875102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for understanding current practices</a:t>
            </a:r>
          </a:p>
          <a:p>
            <a:r>
              <a:rPr lang="en-US" dirty="0"/>
              <a:t>Enables early detection of trends</a:t>
            </a:r>
          </a:p>
          <a:p>
            <a:r>
              <a:rPr lang="en-US" dirty="0"/>
              <a:t>Provides a basis for the planning and evaluation of interventions </a:t>
            </a:r>
          </a:p>
          <a:p>
            <a:r>
              <a:rPr lang="en-US" dirty="0"/>
              <a:t>Necessary for estimating potential effectiveness of policy changes (such as policies addressing availability, affordability, and marketing/advertising.. )</a:t>
            </a:r>
          </a:p>
          <a:p>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15</a:t>
            </a:fld>
            <a:endParaRPr lang="en-US"/>
          </a:p>
        </p:txBody>
      </p:sp>
    </p:spTree>
    <p:extLst>
      <p:ext uri="{BB962C8B-B14F-4D97-AF65-F5344CB8AC3E}">
        <p14:creationId xmlns:p14="http://schemas.microsoft.com/office/powerpoint/2010/main" val="304160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members of the Group of Experts on the Prevention Standards, for providing the relevant scientific evidence and technical advice</a:t>
            </a:r>
          </a:p>
          <a:p>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16</a:t>
            </a:fld>
            <a:endParaRPr lang="en-US"/>
          </a:p>
        </p:txBody>
      </p:sp>
    </p:spTree>
    <p:extLst>
      <p:ext uri="{BB962C8B-B14F-4D97-AF65-F5344CB8AC3E}">
        <p14:creationId xmlns:p14="http://schemas.microsoft.com/office/powerpoint/2010/main" val="379900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well-researched and widely used program is </a:t>
            </a:r>
            <a:r>
              <a:rPr lang="en-US" dirty="0" err="1"/>
              <a:t>LifeSkills</a:t>
            </a:r>
            <a:r>
              <a:rPr lang="en-US" dirty="0"/>
              <a:t> Training, a school-based program delivered over 3 years.117 Research has shown that this training delayed early use of alcohol, tobacco, and other substances and reduced rates of use of all substances up to 5 years after the intervention ended.</a:t>
            </a:r>
          </a:p>
        </p:txBody>
      </p:sp>
      <p:sp>
        <p:nvSpPr>
          <p:cNvPr id="4" name="Slide Number Placeholder 3"/>
          <p:cNvSpPr>
            <a:spLocks noGrp="1"/>
          </p:cNvSpPr>
          <p:nvPr>
            <p:ph type="sldNum" sz="quarter" idx="5"/>
          </p:nvPr>
        </p:nvSpPr>
        <p:spPr/>
        <p:txBody>
          <a:bodyPr/>
          <a:lstStyle/>
          <a:p>
            <a:fld id="{8B040A54-3693-4BD8-AEA1-04B2A184D15E}" type="slidenum">
              <a:rPr lang="en-US" smtClean="0"/>
              <a:t>20</a:t>
            </a:fld>
            <a:endParaRPr lang="en-US"/>
          </a:p>
        </p:txBody>
      </p:sp>
    </p:spTree>
    <p:extLst>
      <p:ext uri="{BB962C8B-B14F-4D97-AF65-F5344CB8AC3E}">
        <p14:creationId xmlns:p14="http://schemas.microsoft.com/office/powerpoint/2010/main" val="1397793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a:t>
            </a:r>
            <a:r>
              <a:rPr lang="en-US" baseline="0" dirty="0"/>
              <a:t> on a positive note…. </a:t>
            </a:r>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24</a:t>
            </a:fld>
            <a:endParaRPr lang="en-US"/>
          </a:p>
        </p:txBody>
      </p:sp>
    </p:spTree>
    <p:extLst>
      <p:ext uri="{BB962C8B-B14F-4D97-AF65-F5344CB8AC3E}">
        <p14:creationId xmlns:p14="http://schemas.microsoft.com/office/powerpoint/2010/main" val="3279429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27</a:t>
            </a:fld>
            <a:endParaRPr lang="en-US"/>
          </a:p>
        </p:txBody>
      </p:sp>
    </p:spTree>
    <p:extLst>
      <p:ext uri="{BB962C8B-B14F-4D97-AF65-F5344CB8AC3E}">
        <p14:creationId xmlns:p14="http://schemas.microsoft.com/office/powerpoint/2010/main" val="3547839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lang="en-US" sz="1800" dirty="0">
                <a:latin typeface="Arial" panose="020B0604020202020204" pitchFamily="34" charset="0"/>
                <a:cs typeface="Arial" panose="020B0604020202020204" pitchFamily="34" charset="0"/>
              </a:rPr>
              <a:t>About 7 different systematic reviews report negative price elasticities reducing among youth/adults, in high/low-middle income countries both:</a:t>
            </a:r>
            <a:r>
              <a:rPr lang="en-US" sz="1800"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alcohol consumption (results mixed among heavy drinkers) and alcohol-related morbidity and mortality (e.g. alcohol related diseases, suicide, motor vehicle crashes/fatalities, etc.) </a:t>
            </a:r>
            <a:r>
              <a:rPr lang="en-US" sz="1200" dirty="0">
                <a:latin typeface="Arial" panose="020B0604020202020204" pitchFamily="34" charset="0"/>
                <a:cs typeface="Arial" panose="020B0604020202020204" pitchFamily="34" charset="0"/>
              </a:rPr>
              <a:t>(Booth et al., 2008; Elder et al., 2010; </a:t>
            </a:r>
            <a:r>
              <a:rPr lang="en-US" sz="1200" dirty="0" err="1">
                <a:latin typeface="Arial" panose="020B0604020202020204" pitchFamily="34" charset="0"/>
                <a:cs typeface="Arial" panose="020B0604020202020204" pitchFamily="34" charset="0"/>
              </a:rPr>
              <a:t>Wagenaar</a:t>
            </a:r>
            <a:r>
              <a:rPr lang="en-US" sz="1200" dirty="0">
                <a:latin typeface="Arial" panose="020B0604020202020204" pitchFamily="34" charset="0"/>
                <a:cs typeface="Arial" panose="020B0604020202020204" pitchFamily="34" charset="0"/>
              </a:rPr>
              <a:t> et al., 2010; </a:t>
            </a:r>
            <a:r>
              <a:rPr lang="en-US" sz="1200" dirty="0" err="1">
                <a:latin typeface="Arial" panose="020B0604020202020204" pitchFamily="34" charset="0"/>
                <a:cs typeface="Arial" panose="020B0604020202020204" pitchFamily="34" charset="0"/>
              </a:rPr>
              <a:t>Wagenaar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Salois</a:t>
            </a:r>
            <a:r>
              <a:rPr lang="en-US" sz="1200" dirty="0">
                <a:latin typeface="Arial" panose="020B0604020202020204" pitchFamily="34" charset="0"/>
                <a:cs typeface="Arial" panose="020B0604020202020204" pitchFamily="34" charset="0"/>
              </a:rPr>
              <a:t>, &amp; </a:t>
            </a:r>
            <a:r>
              <a:rPr lang="en-US" sz="1200" dirty="0" err="1">
                <a:latin typeface="Arial" panose="020B0604020202020204" pitchFamily="34" charset="0"/>
                <a:cs typeface="Arial" panose="020B0604020202020204" pitchFamily="34" charset="0"/>
              </a:rPr>
              <a:t>Komro</a:t>
            </a:r>
            <a:r>
              <a:rPr lang="en-US" sz="1200" dirty="0">
                <a:latin typeface="Arial" panose="020B0604020202020204" pitchFamily="34" charset="0"/>
                <a:cs typeface="Arial" panose="020B0604020202020204" pitchFamily="34" charset="0"/>
              </a:rPr>
              <a:t>, 2009; </a:t>
            </a:r>
            <a:r>
              <a:rPr lang="en-US" sz="1200" dirty="0" err="1">
                <a:latin typeface="Arial" panose="020B0604020202020204" pitchFamily="34" charset="0"/>
                <a:cs typeface="Arial" panose="020B0604020202020204" pitchFamily="34" charset="0"/>
              </a:rPr>
              <a:t>Wagenaar</a:t>
            </a:r>
            <a:r>
              <a:rPr lang="en-US" sz="1200" dirty="0">
                <a:latin typeface="Arial" panose="020B0604020202020204" pitchFamily="34" charset="0"/>
                <a:cs typeface="Arial" panose="020B0604020202020204" pitchFamily="34" charset="0"/>
              </a:rPr>
              <a:t>, Tobler, &amp; </a:t>
            </a:r>
            <a:r>
              <a:rPr lang="en-US" sz="1200" dirty="0" err="1">
                <a:latin typeface="Arial" panose="020B0604020202020204" pitchFamily="34" charset="0"/>
                <a:cs typeface="Arial" panose="020B0604020202020204" pitchFamily="34" charset="0"/>
              </a:rPr>
              <a:t>Komro</a:t>
            </a:r>
            <a:r>
              <a:rPr lang="en-US" sz="1200" dirty="0">
                <a:latin typeface="Arial" panose="020B0604020202020204" pitchFamily="34" charset="0"/>
                <a:cs typeface="Arial" panose="020B0604020202020204" pitchFamily="34" charset="0"/>
              </a:rPr>
              <a:t>, 2010; </a:t>
            </a:r>
            <a:r>
              <a:rPr lang="en-US" sz="1200" dirty="0" err="1">
                <a:latin typeface="Arial" panose="020B0604020202020204" pitchFamily="34" charset="0"/>
                <a:cs typeface="Arial" panose="020B0604020202020204" pitchFamily="34" charset="0"/>
              </a:rPr>
              <a:t>Komro</a:t>
            </a:r>
            <a:r>
              <a:rPr lang="en-US" sz="1200" dirty="0">
                <a:latin typeface="Arial" panose="020B0604020202020204" pitchFamily="34" charset="0"/>
                <a:cs typeface="Arial" panose="020B0604020202020204" pitchFamily="34" charset="0"/>
              </a:rPr>
              <a:t> &amp; Toomey, 2002). </a:t>
            </a:r>
          </a:p>
          <a:p>
            <a:pPr marL="0" indent="0">
              <a:lnSpc>
                <a:spcPct val="120000"/>
              </a:lnSpc>
              <a:spcBef>
                <a:spcPts val="1200"/>
              </a:spcBef>
              <a:buNone/>
            </a:pPr>
            <a:r>
              <a:rPr lang="en-US" dirty="0"/>
              <a:t>Since 2010, the most important achievements in Lebanon on alcohol policy include: the new traffic law and its stipulations on drunk driving (limit of blood alcohol concentration set at 0.05% and mandatory penalty for exceeding this legal limit); and the banning of the import, manufacture and marketing of energy drinks that are mixed with alcohol (as per inter-ministerial decision by the MOPH and Ministry of Commerce issued on Feb. 3, 2014). Important setbacks remain however, including the low financial and human resources for proper enforcement and monitoring and the alcohol industry lobbying activities. </a:t>
            </a:r>
            <a:endParaRPr lang="en-US" dirty="0">
              <a:latin typeface="Arial" panose="020B0604020202020204" pitchFamily="34" charset="0"/>
              <a:cs typeface="Arial" panose="020B0604020202020204" pitchFamily="34" charset="0"/>
            </a:endParaRPr>
          </a:p>
          <a:p>
            <a:pPr>
              <a:lnSpc>
                <a:spcPct val="120000"/>
              </a:lnSpc>
              <a:spcBef>
                <a:spcPts val="1200"/>
              </a:spcBef>
            </a:pPr>
            <a:endParaRPr lang="en-US" sz="18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CAA5600-1F02-4491-8C17-B7E4694D2FD8}" type="slidenum">
              <a:rPr lang="en-US" smtClean="0"/>
              <a:t>32</a:t>
            </a:fld>
            <a:endParaRPr lang="en-US"/>
          </a:p>
        </p:txBody>
      </p:sp>
    </p:spTree>
    <p:extLst>
      <p:ext uri="{BB962C8B-B14F-4D97-AF65-F5344CB8AC3E}">
        <p14:creationId xmlns:p14="http://schemas.microsoft.com/office/powerpoint/2010/main" val="2809666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alcohol consumption is an important public health problem, the World Health Organization (WHO) has called for a global response to mitigate alcohol-related harms by requesting all member states (including Lebanon) to implement effective harm reduction policies (L Ghandour, </a:t>
            </a:r>
            <a:r>
              <a:rPr lang="en-US" dirty="0" err="1"/>
              <a:t>Chalak</a:t>
            </a:r>
            <a:r>
              <a:rPr lang="en-US" dirty="0"/>
              <a:t>, et al., 2015; WHO, 2010). </a:t>
            </a:r>
          </a:p>
        </p:txBody>
      </p:sp>
      <p:sp>
        <p:nvSpPr>
          <p:cNvPr id="4" name="Slide Number Placeholder 3"/>
          <p:cNvSpPr>
            <a:spLocks noGrp="1"/>
          </p:cNvSpPr>
          <p:nvPr>
            <p:ph type="sldNum" sz="quarter" idx="5"/>
          </p:nvPr>
        </p:nvSpPr>
        <p:spPr/>
        <p:txBody>
          <a:bodyPr/>
          <a:lstStyle/>
          <a:p>
            <a:fld id="{8B040A54-3693-4BD8-AEA1-04B2A184D15E}" type="slidenum">
              <a:rPr lang="en-US" smtClean="0"/>
              <a:t>33</a:t>
            </a:fld>
            <a:endParaRPr lang="en-US"/>
          </a:p>
        </p:txBody>
      </p:sp>
    </p:spTree>
    <p:extLst>
      <p:ext uri="{BB962C8B-B14F-4D97-AF65-F5344CB8AC3E}">
        <p14:creationId xmlns:p14="http://schemas.microsoft.com/office/powerpoint/2010/main" val="2238468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AA5600-1F02-4491-8C17-B7E4694D2FD8}" type="slidenum">
              <a:rPr lang="en-US" smtClean="0"/>
              <a:t>39</a:t>
            </a:fld>
            <a:endParaRPr lang="en-US"/>
          </a:p>
        </p:txBody>
      </p:sp>
    </p:spTree>
    <p:extLst>
      <p:ext uri="{BB962C8B-B14F-4D97-AF65-F5344CB8AC3E}">
        <p14:creationId xmlns:p14="http://schemas.microsoft.com/office/powerpoint/2010/main" val="300031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kern="1200" dirty="0">
                <a:solidFill>
                  <a:schemeClr val="tx1"/>
                </a:solidFill>
                <a:effectLst/>
                <a:latin typeface="+mn-lt"/>
                <a:ea typeface="+mn-ea"/>
                <a:cs typeface="+mn-cs"/>
              </a:rPr>
              <a:t>When we realized that the government officials do not regard alcohol as a problem </a:t>
            </a:r>
          </a:p>
          <a:p>
            <a:pPr lvl="0"/>
            <a:r>
              <a:rPr lang="en-US" sz="1200" kern="1200" dirty="0">
                <a:solidFill>
                  <a:schemeClr val="tx1"/>
                </a:solidFill>
                <a:effectLst/>
                <a:latin typeface="+mn-lt"/>
                <a:ea typeface="+mn-ea"/>
                <a:cs typeface="+mn-cs"/>
              </a:rPr>
              <a:t>When we realized that the NGOs need to be educated about COI</a:t>
            </a:r>
          </a:p>
          <a:p>
            <a:r>
              <a:rPr lang="en-US" sz="1200" kern="1200" dirty="0">
                <a:solidFill>
                  <a:schemeClr val="tx1"/>
                </a:solidFill>
                <a:effectLst/>
                <a:latin typeface="+mn-lt"/>
                <a:ea typeface="+mn-ea"/>
                <a:cs typeface="+mn-cs"/>
              </a:rPr>
              <a:t>When we educated various media outlets </a:t>
            </a:r>
            <a:endParaRPr lang="en-US" dirty="0"/>
          </a:p>
        </p:txBody>
      </p:sp>
      <p:sp>
        <p:nvSpPr>
          <p:cNvPr id="4" name="Slide Number Placeholder 3"/>
          <p:cNvSpPr>
            <a:spLocks noGrp="1"/>
          </p:cNvSpPr>
          <p:nvPr>
            <p:ph type="sldNum" sz="quarter" idx="5"/>
          </p:nvPr>
        </p:nvSpPr>
        <p:spPr/>
        <p:txBody>
          <a:bodyPr/>
          <a:lstStyle/>
          <a:p>
            <a:fld id="{8B040A54-3693-4BD8-AEA1-04B2A184D15E}" type="slidenum">
              <a:rPr lang="en-US" smtClean="0"/>
              <a:t>45</a:t>
            </a:fld>
            <a:endParaRPr lang="en-US"/>
          </a:p>
        </p:txBody>
      </p:sp>
    </p:spTree>
    <p:extLst>
      <p:ext uri="{BB962C8B-B14F-4D97-AF65-F5344CB8AC3E}">
        <p14:creationId xmlns:p14="http://schemas.microsoft.com/office/powerpoint/2010/main" val="426571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E691AA35-8F09-47FA-A43E-33CFE6F1F1E3}" type="slidenum">
              <a:rPr lang="en-US" altLang="en-US" smtClean="0">
                <a:latin typeface="Tahoma" pitchFamily="34" charset="0"/>
              </a:rPr>
              <a:pPr eaLnBrk="1" hangingPunct="1">
                <a:spcBef>
                  <a:spcPct val="0"/>
                </a:spcBef>
              </a:pPr>
              <a:t>3</a:t>
            </a:fld>
            <a:endParaRPr lang="en-US" altLang="en-US">
              <a:latin typeface="Tahoma" pitchFamily="34" charset="0"/>
            </a:endParaRPr>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Interventions at the individual and/or family or community levels are among the most common approaches to the prevention and reduction of alcohol-related harms among youth, however they have shown only modest effects (</a:t>
            </a:r>
            <a:r>
              <a:rPr lang="en-US" dirty="0" err="1"/>
              <a:t>Babor</a:t>
            </a:r>
            <a:r>
              <a:rPr lang="en-US" dirty="0"/>
              <a:t> et al., 2010a). Evaluations of these intervention programs conclude that even small positive effects cannot be sustained in the absence of more effective public policy level strategies such as pricing policies, marketing restrictions, law enforcement initiatives, etc. (Cairns et al., 2014). Thus, an effective approach for reducing alcohol-related harms among youth requires a comprehensive alcohol control and harm reduction strategy (</a:t>
            </a:r>
            <a:r>
              <a:rPr lang="en-US" dirty="0" err="1"/>
              <a:t>Komro</a:t>
            </a:r>
            <a:r>
              <a:rPr lang="en-US" dirty="0"/>
              <a:t> &amp; Toomey, 2002; </a:t>
            </a:r>
            <a:r>
              <a:rPr lang="en-US" dirty="0" err="1"/>
              <a:t>Naimi</a:t>
            </a:r>
            <a:r>
              <a:rPr lang="en-US" dirty="0"/>
              <a:t> &amp; Nelson, 2011). We describe below all the approaches demonstrated to be effective as alcohol harm reduction interventions for youth categorized into two elements: </a:t>
            </a:r>
          </a:p>
        </p:txBody>
      </p:sp>
      <p:sp>
        <p:nvSpPr>
          <p:cNvPr id="4" name="Slide Number Placeholder 3"/>
          <p:cNvSpPr>
            <a:spLocks noGrp="1"/>
          </p:cNvSpPr>
          <p:nvPr>
            <p:ph type="sldNum" sz="quarter" idx="5"/>
          </p:nvPr>
        </p:nvSpPr>
        <p:spPr/>
        <p:txBody>
          <a:bodyPr/>
          <a:lstStyle/>
          <a:p>
            <a:fld id="{8B040A54-3693-4BD8-AEA1-04B2A184D15E}" type="slidenum">
              <a:rPr lang="en-US" smtClean="0"/>
              <a:t>51</a:t>
            </a:fld>
            <a:endParaRPr lang="en-US"/>
          </a:p>
        </p:txBody>
      </p:sp>
    </p:spTree>
    <p:extLst>
      <p:ext uri="{BB962C8B-B14F-4D97-AF65-F5344CB8AC3E}">
        <p14:creationId xmlns:p14="http://schemas.microsoft.com/office/powerpoint/2010/main" val="1508428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to disseminate [beyond academic publications]</a:t>
            </a:r>
          </a:p>
          <a:p>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52</a:t>
            </a:fld>
            <a:endParaRPr lang="en-US"/>
          </a:p>
        </p:txBody>
      </p:sp>
    </p:spTree>
    <p:extLst>
      <p:ext uri="{BB962C8B-B14F-4D97-AF65-F5344CB8AC3E}">
        <p14:creationId xmlns:p14="http://schemas.microsoft.com/office/powerpoint/2010/main" val="94256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to disseminate [beyond academic publications]</a:t>
            </a:r>
          </a:p>
          <a:p>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53</a:t>
            </a:fld>
            <a:endParaRPr lang="en-US"/>
          </a:p>
        </p:txBody>
      </p:sp>
    </p:spTree>
    <p:extLst>
      <p:ext uri="{BB962C8B-B14F-4D97-AF65-F5344CB8AC3E}">
        <p14:creationId xmlns:p14="http://schemas.microsoft.com/office/powerpoint/2010/main" val="3937274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competing issues… no government or trust in the government… Covid19</a:t>
            </a:r>
            <a:r>
              <a:rPr lang="en-US" baseline="0" dirty="0"/>
              <a:t> pandemic… </a:t>
            </a:r>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65</a:t>
            </a:fld>
            <a:endParaRPr lang="en-US"/>
          </a:p>
        </p:txBody>
      </p:sp>
    </p:spTree>
    <p:extLst>
      <p:ext uri="{BB962C8B-B14F-4D97-AF65-F5344CB8AC3E}">
        <p14:creationId xmlns:p14="http://schemas.microsoft.com/office/powerpoint/2010/main" val="438859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B3739-D789-4C15-8AE8-4377842B79FE}" type="slidenum">
              <a:rPr lang="en-US" smtClean="0"/>
              <a:t>66</a:t>
            </a:fld>
            <a:endParaRPr lang="en-US"/>
          </a:p>
        </p:txBody>
      </p:sp>
    </p:spTree>
    <p:extLst>
      <p:ext uri="{BB962C8B-B14F-4D97-AF65-F5344CB8AC3E}">
        <p14:creationId xmlns:p14="http://schemas.microsoft.com/office/powerpoint/2010/main" val="3705544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members of the Group of Experts on the Prevention Standards, for providing the relevant scientific evidence and technical advice</a:t>
            </a:r>
          </a:p>
          <a:p>
            <a:endParaRPr lang="en-US" dirty="0"/>
          </a:p>
          <a:p>
            <a:r>
              <a:rPr lang="en-US" dirty="0"/>
              <a:t>Prevention research over the past three decades has demonstrated that reductions in problems such as substance use and substance use disorders require </a:t>
            </a:r>
            <a:r>
              <a:rPr lang="en-US" b="1" dirty="0"/>
              <a:t>comprehensive solutions</a:t>
            </a:r>
            <a:r>
              <a:rPr lang="en-US" dirty="0"/>
              <a:t>—a variety of intervention approaches directed to multiple opportunities.</a:t>
            </a:r>
          </a:p>
          <a:p>
            <a:endParaRPr lang="en-US" dirty="0"/>
          </a:p>
          <a:p>
            <a:r>
              <a:rPr lang="en-US" dirty="0"/>
              <a:t>An optimal mix of interventions will fit the particular needs of the community—its population, cultural context, and unique local circumstances, including community readiness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Narrow" panose="020B0606020202030204" pitchFamily="34" charset="0"/>
                <a:cs typeface="Arial" panose="020B0604020202020204" pitchFamily="34" charset="0"/>
              </a:rPr>
              <a:t>Alcohol-specific school, family and community-level interventions are minimal, </a:t>
            </a:r>
            <a:br>
              <a:rPr lang="en-US" i="1" dirty="0">
                <a:latin typeface="Arial Narrow" panose="020B0606020202030204" pitchFamily="34" charset="0"/>
                <a:cs typeface="Arial" panose="020B0604020202020204" pitchFamily="34" charset="0"/>
              </a:rPr>
            </a:br>
            <a:r>
              <a:rPr lang="en-US" i="1" dirty="0">
                <a:latin typeface="Arial Narrow" panose="020B0606020202030204" pitchFamily="34" charset="0"/>
                <a:cs typeface="Arial" panose="020B0604020202020204" pitchFamily="34" charset="0"/>
              </a:rPr>
              <a:t>inconsistent and rarely evaluated and are not supported by any policy interventions </a:t>
            </a:r>
            <a:endParaRPr lang="en-US" sz="1600" dirty="0">
              <a:latin typeface="Arial Narrow" panose="020B0606020202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67</a:t>
            </a:fld>
            <a:endParaRPr lang="en-US"/>
          </a:p>
        </p:txBody>
      </p:sp>
    </p:spTree>
    <p:extLst>
      <p:ext uri="{BB962C8B-B14F-4D97-AF65-F5344CB8AC3E}">
        <p14:creationId xmlns:p14="http://schemas.microsoft.com/office/powerpoint/2010/main" val="1873674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latin typeface="Segoe Print" panose="02000600000000000000" pitchFamily="2" charset="0"/>
                <a:ea typeface="Calibri" panose="020F0502020204030204" pitchFamily="34" charset="0"/>
                <a:cs typeface="Arial" panose="020B0604020202020204" pitchFamily="34" charset="0"/>
              </a:rPr>
              <a:t>Just like the alcohol molecule, a comprehensive effective approach has important “connected” elements</a:t>
            </a:r>
            <a:endParaRPr lang="en-US" dirty="0"/>
          </a:p>
          <a:p>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70</a:t>
            </a:fld>
            <a:endParaRPr lang="en-US"/>
          </a:p>
        </p:txBody>
      </p:sp>
    </p:spTree>
    <p:extLst>
      <p:ext uri="{BB962C8B-B14F-4D97-AF65-F5344CB8AC3E}">
        <p14:creationId xmlns:p14="http://schemas.microsoft.com/office/powerpoint/2010/main" val="1660664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is clear</a:t>
            </a:r>
            <a:r>
              <a:rPr lang="en-US" baseline="0" dirty="0"/>
              <a:t> we need to be focused on ALCOHOL given the DATA + lack of POLICY + alcohol industry!! </a:t>
            </a:r>
            <a:r>
              <a:rPr lang="en-US" dirty="0"/>
              <a:t>The road</a:t>
            </a:r>
            <a:r>
              <a:rPr lang="en-US" baseline="0" dirty="0"/>
              <a:t> is long – but we must not give up…and the fact that there are </a:t>
            </a:r>
            <a:r>
              <a:rPr lang="en-US" dirty="0"/>
              <a:t>competing issues</a:t>
            </a:r>
            <a:r>
              <a:rPr lang="en-US" baseline="0" dirty="0"/>
              <a:t> makes substance use a more warranted public health problem considering that all these events are stressors highly linked with increased SU and decreased access to care.</a:t>
            </a:r>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71</a:t>
            </a:fld>
            <a:endParaRPr lang="en-US"/>
          </a:p>
        </p:txBody>
      </p:sp>
    </p:spTree>
    <p:extLst>
      <p:ext uri="{BB962C8B-B14F-4D97-AF65-F5344CB8AC3E}">
        <p14:creationId xmlns:p14="http://schemas.microsoft.com/office/powerpoint/2010/main" val="387216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evidence-based interventions (EBIs) to refer to programs and policies supported by research</a:t>
            </a:r>
          </a:p>
          <a:p>
            <a:endParaRPr lang="en-US" dirty="0"/>
          </a:p>
        </p:txBody>
      </p:sp>
      <p:sp>
        <p:nvSpPr>
          <p:cNvPr id="4" name="Slide Number Placeholder 3"/>
          <p:cNvSpPr>
            <a:spLocks noGrp="1"/>
          </p:cNvSpPr>
          <p:nvPr>
            <p:ph type="sldNum" sz="quarter" idx="5"/>
          </p:nvPr>
        </p:nvSpPr>
        <p:spPr/>
        <p:txBody>
          <a:bodyPr/>
          <a:lstStyle/>
          <a:p>
            <a:fld id="{8B040A54-3693-4BD8-AEA1-04B2A184D15E}" type="slidenum">
              <a:rPr lang="en-US" smtClean="0"/>
              <a:t>6</a:t>
            </a:fld>
            <a:endParaRPr lang="en-US"/>
          </a:p>
        </p:txBody>
      </p:sp>
    </p:spTree>
    <p:extLst>
      <p:ext uri="{BB962C8B-B14F-4D97-AF65-F5344CB8AC3E}">
        <p14:creationId xmlns:p14="http://schemas.microsoft.com/office/powerpoint/2010/main" val="357473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policy statement calls on federal, state, and local elected officials and agency staff, health care professionals, community health workers, and other stakeholders to support a full reorientation toward a health approach to drug use</a:t>
            </a:r>
            <a:endParaRPr lang="en-US" dirty="0"/>
          </a:p>
        </p:txBody>
      </p:sp>
      <p:sp>
        <p:nvSpPr>
          <p:cNvPr id="4" name="Slide Number Placeholder 3"/>
          <p:cNvSpPr>
            <a:spLocks noGrp="1"/>
          </p:cNvSpPr>
          <p:nvPr>
            <p:ph type="sldNum" sz="quarter" idx="10"/>
          </p:nvPr>
        </p:nvSpPr>
        <p:spPr/>
        <p:txBody>
          <a:bodyPr/>
          <a:lstStyle/>
          <a:p>
            <a:fld id="{8B040A54-3693-4BD8-AEA1-04B2A184D15E}" type="slidenum">
              <a:rPr lang="en-US" smtClean="0"/>
              <a:t>7</a:t>
            </a:fld>
            <a:endParaRPr lang="en-US"/>
          </a:p>
        </p:txBody>
      </p:sp>
    </p:spTree>
    <p:extLst>
      <p:ext uri="{BB962C8B-B14F-4D97-AF65-F5344CB8AC3E}">
        <p14:creationId xmlns:p14="http://schemas.microsoft.com/office/powerpoint/2010/main" val="205318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40A54-3693-4BD8-AEA1-04B2A184D15E}" type="slidenum">
              <a:rPr lang="en-US" smtClean="0"/>
              <a:t>8</a:t>
            </a:fld>
            <a:endParaRPr lang="en-US"/>
          </a:p>
        </p:txBody>
      </p:sp>
    </p:spTree>
    <p:extLst>
      <p:ext uri="{BB962C8B-B14F-4D97-AF65-F5344CB8AC3E}">
        <p14:creationId xmlns:p14="http://schemas.microsoft.com/office/powerpoint/2010/main" val="3617344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sz="1200" dirty="0"/>
              <a:t>Monitor health status to identify and solve community health problems (e.g., community health profile, vital statistics, and health status). </a:t>
            </a:r>
          </a:p>
          <a:p>
            <a:pPr marL="342900" indent="-342900">
              <a:buAutoNum type="arabicPeriod"/>
            </a:pPr>
            <a:r>
              <a:rPr lang="en-US" sz="1200" dirty="0"/>
              <a:t>. Diagnose and investigate health problems and health hazards in the community (e.g., epidemiologic surveillance systems, laboratory support). </a:t>
            </a:r>
          </a:p>
          <a:p>
            <a:pPr marL="342900" indent="-342900">
              <a:buAutoNum type="arabicPeriod"/>
            </a:pPr>
            <a:endParaRPr lang="en-US" altLang="en-US" sz="1200" b="1" dirty="0"/>
          </a:p>
          <a:p>
            <a:pPr marL="0" indent="0">
              <a:buNone/>
            </a:pPr>
            <a:r>
              <a:rPr lang="en-US" sz="1100" dirty="0"/>
              <a:t>3. Inform, educate, and empower people about health issues (e.g., health promotion and social marketing). </a:t>
            </a:r>
          </a:p>
          <a:p>
            <a:pPr marL="0" indent="0">
              <a:buNone/>
            </a:pPr>
            <a:r>
              <a:rPr lang="en-US" sz="1100" dirty="0"/>
              <a:t>4. Mobilize community partnerships and action to identify and solve health problems (e.g., convening and facilitating community groups to promote health). </a:t>
            </a:r>
          </a:p>
          <a:p>
            <a:pPr marL="0" indent="0">
              <a:buNone/>
            </a:pPr>
            <a:r>
              <a:rPr lang="en-US" sz="1100" dirty="0"/>
              <a:t>5. Develop policies and plans that support individual and community health efforts (e.g., leadership development and health system planning). </a:t>
            </a:r>
          </a:p>
          <a:p>
            <a:pPr marL="0" indent="0">
              <a:buNone/>
            </a:pPr>
            <a:endParaRPr lang="en-US" sz="1100" dirty="0"/>
          </a:p>
          <a:p>
            <a:pPr marL="0" indent="0">
              <a:buNone/>
            </a:pPr>
            <a:r>
              <a:rPr lang="en-US" sz="1100" dirty="0"/>
              <a:t>6. Enforce laws and regulations that protect health and ensure safety (e.g., enforcement of sanitary codes to ensure safety of environment). </a:t>
            </a:r>
          </a:p>
          <a:p>
            <a:pPr marL="0" indent="0">
              <a:buNone/>
            </a:pPr>
            <a:r>
              <a:rPr lang="en-US" sz="1100" dirty="0"/>
              <a:t>7. Link people to needed personal health services and ensure the provision of health care when otherwise unavailable (services that increase access to health care). </a:t>
            </a:r>
          </a:p>
          <a:p>
            <a:pPr marL="0" indent="0">
              <a:buNone/>
            </a:pPr>
            <a:r>
              <a:rPr lang="en-US" sz="1100" dirty="0"/>
              <a:t>8. Assure competent public and personal health care workforce (e.g., education and training for all public health care providers). </a:t>
            </a:r>
          </a:p>
          <a:p>
            <a:pPr marL="0" indent="0">
              <a:buNone/>
            </a:pPr>
            <a:r>
              <a:rPr lang="en-US" sz="1100" dirty="0"/>
              <a:t>9. Evaluate effectiveness, accessibility, and quality of personal and population-based health services (e.g., continuous evaluation of public health programs). </a:t>
            </a:r>
          </a:p>
          <a:p>
            <a:pPr marL="0" indent="0">
              <a:buNone/>
            </a:pPr>
            <a:r>
              <a:rPr lang="en-US" sz="1100" dirty="0"/>
              <a:t>10. Research for new insights and innovative solutions to health problems (e.g., links with academic institutions and capacity for epidemiologic and economic analyses). </a:t>
            </a:r>
          </a:p>
          <a:p>
            <a:pPr marL="342900" indent="-342900">
              <a:buAutoNum type="arabicPeriod"/>
            </a:pPr>
            <a:endParaRPr lang="en-US" altLang="en-US" sz="1100" b="1" dirty="0"/>
          </a:p>
          <a:p>
            <a:pPr marL="0" indent="0">
              <a:buNone/>
            </a:pPr>
            <a:endParaRPr lang="en-US" altLang="en-US" sz="1100" b="1" dirty="0"/>
          </a:p>
          <a:p>
            <a:endParaRPr lang="en-US" dirty="0"/>
          </a:p>
        </p:txBody>
      </p:sp>
      <p:sp>
        <p:nvSpPr>
          <p:cNvPr id="4" name="Slide Number Placeholder 3"/>
          <p:cNvSpPr>
            <a:spLocks noGrp="1"/>
          </p:cNvSpPr>
          <p:nvPr>
            <p:ph type="sldNum" sz="quarter" idx="5"/>
          </p:nvPr>
        </p:nvSpPr>
        <p:spPr/>
        <p:txBody>
          <a:bodyPr/>
          <a:lstStyle/>
          <a:p>
            <a:fld id="{8B040A54-3693-4BD8-AEA1-04B2A184D15E}" type="slidenum">
              <a:rPr lang="en-US" smtClean="0"/>
              <a:t>9</a:t>
            </a:fld>
            <a:endParaRPr lang="en-US"/>
          </a:p>
        </p:txBody>
      </p:sp>
    </p:spTree>
    <p:extLst>
      <p:ext uri="{BB962C8B-B14F-4D97-AF65-F5344CB8AC3E}">
        <p14:creationId xmlns:p14="http://schemas.microsoft.com/office/powerpoint/2010/main" val="15439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Epidemiology is the basic science of public health – and the “foundation and logic of interventions” in public health (and medicine). </a:t>
            </a:r>
            <a:r>
              <a:rPr lang="en-US" sz="1200" b="0" i="0" u="none" strike="noStrike" kern="1200" baseline="0" dirty="0">
                <a:solidFill>
                  <a:schemeClr val="tx1"/>
                </a:solidFill>
                <a:latin typeface="+mn-lt"/>
                <a:ea typeface="+mn-ea"/>
                <a:cs typeface="+mn-cs"/>
              </a:rPr>
              <a:t>It is data-driven and relies on a systematic and unbiased approach to the collection, analysis, and interpretation of data to inform public health interventions, policy and practice. </a:t>
            </a:r>
            <a:endParaRPr lang="en-US" dirty="0"/>
          </a:p>
        </p:txBody>
      </p:sp>
      <p:sp>
        <p:nvSpPr>
          <p:cNvPr id="4" name="Slide Number Placeholder 3"/>
          <p:cNvSpPr>
            <a:spLocks noGrp="1"/>
          </p:cNvSpPr>
          <p:nvPr>
            <p:ph type="sldNum" sz="quarter" idx="5"/>
          </p:nvPr>
        </p:nvSpPr>
        <p:spPr/>
        <p:txBody>
          <a:bodyPr/>
          <a:lstStyle/>
          <a:p>
            <a:fld id="{8B040A54-3693-4BD8-AEA1-04B2A184D15E}" type="slidenum">
              <a:rPr lang="en-US" smtClean="0"/>
              <a:t>10</a:t>
            </a:fld>
            <a:endParaRPr lang="en-US"/>
          </a:p>
        </p:txBody>
      </p:sp>
    </p:spTree>
    <p:extLst>
      <p:ext uri="{BB962C8B-B14F-4D97-AF65-F5344CB8AC3E}">
        <p14:creationId xmlns:p14="http://schemas.microsoft.com/office/powerpoint/2010/main" val="295083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Descriptive vs analytical EPI </a:t>
            </a:r>
          </a:p>
        </p:txBody>
      </p:sp>
      <p:sp>
        <p:nvSpPr>
          <p:cNvPr id="4" name="Slide Number Placeholder 3"/>
          <p:cNvSpPr>
            <a:spLocks noGrp="1"/>
          </p:cNvSpPr>
          <p:nvPr>
            <p:ph type="sldNum" sz="quarter" idx="5"/>
          </p:nvPr>
        </p:nvSpPr>
        <p:spPr/>
        <p:txBody>
          <a:bodyPr/>
          <a:lstStyle/>
          <a:p>
            <a:fld id="{8B040A54-3693-4BD8-AEA1-04B2A184D15E}" type="slidenum">
              <a:rPr lang="en-US" smtClean="0"/>
              <a:t>11</a:t>
            </a:fld>
            <a:endParaRPr lang="en-US"/>
          </a:p>
        </p:txBody>
      </p:sp>
    </p:spTree>
    <p:extLst>
      <p:ext uri="{BB962C8B-B14F-4D97-AF65-F5344CB8AC3E}">
        <p14:creationId xmlns:p14="http://schemas.microsoft.com/office/powerpoint/2010/main" val="182935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if they graduate, they may not have maximized on the skills they could have picked up </a:t>
            </a:r>
            <a:endParaRPr lang="en-GB" dirty="0"/>
          </a:p>
        </p:txBody>
      </p:sp>
      <p:sp>
        <p:nvSpPr>
          <p:cNvPr id="4" name="Slide Number Placeholder 3"/>
          <p:cNvSpPr>
            <a:spLocks noGrp="1"/>
          </p:cNvSpPr>
          <p:nvPr>
            <p:ph type="sldNum" sz="quarter" idx="10"/>
          </p:nvPr>
        </p:nvSpPr>
        <p:spPr/>
        <p:txBody>
          <a:bodyPr/>
          <a:lstStyle/>
          <a:p>
            <a:fld id="{9520BB87-1901-9540-91AF-E3E640573C46}" type="slidenum">
              <a:rPr lang="en-US" smtClean="0"/>
              <a:t>12</a:t>
            </a:fld>
            <a:endParaRPr lang="en-US"/>
          </a:p>
        </p:txBody>
      </p:sp>
    </p:spTree>
    <p:extLst>
      <p:ext uri="{BB962C8B-B14F-4D97-AF65-F5344CB8AC3E}">
        <p14:creationId xmlns:p14="http://schemas.microsoft.com/office/powerpoint/2010/main" val="210398188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2/11/2021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2/11/2021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2/11/2021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2/11/2021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g01@aub.edu.lb"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epi.msu.edu/janthony/documents%20up%20to%202010/Epidemiology%20and%20its%20Rubric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ncbi.nlm.nih.gov/books/NBK424857/pdf/Bookshelf_NBK424857.pdf"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books/NBK424857/pdf/Bookshelf_NBK424857.pdf"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books/NBK424857/pdf/Bookshelf_NBK424857.pdf"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unodc.org/documents/prevention/standards_180412.pdf"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1.png"/><Relationship Id="rId5" Type="http://schemas.openxmlformats.org/officeDocument/2006/relationships/image" Target="../media/image27.jpeg"/><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www.aub.edu.lb/k2p/Documents/K2P_PolicyBrief_Alcohol_English_January_2017.pdf" TargetMode="Externa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ncbi.nlm.nih.gov/pmc/articles/PMC5428163/pdf/WPS-16-213.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apha.org/policies-and-advocacy/public-health-policy-statements/policy-database/" TargetMode="Externa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hyperlink" Target="mailto:lg01@aub.edu.lb" TargetMode="Externa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violenceprevention/overview/publichealthapproach.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www.health.gov/phfunctions/partners.htm" TargetMode="External"/><Relationship Id="rId4" Type="http://schemas.openxmlformats.org/officeDocument/2006/relationships/hyperlink" Target="http://www.health.gov/phfunctions/public.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5704-1606-4821-B4B2-6C61A765AFD9}"/>
              </a:ext>
            </a:extLst>
          </p:cNvPr>
          <p:cNvSpPr>
            <a:spLocks noGrp="1"/>
          </p:cNvSpPr>
          <p:nvPr>
            <p:ph type="ctrTitle"/>
          </p:nvPr>
        </p:nvSpPr>
        <p:spPr>
          <a:xfrm>
            <a:off x="1051560" y="1432223"/>
            <a:ext cx="9966960" cy="3035808"/>
          </a:xfrm>
        </p:spPr>
        <p:txBody>
          <a:bodyPr/>
          <a:lstStyle/>
          <a:p>
            <a:r>
              <a:rPr lang="en-US" sz="3600" b="1" dirty="0"/>
              <a:t>Webinar | Prevention of Drug Use and other Risky Behaviors in Youth: Data-Based Planning for Effective Prevention</a:t>
            </a:r>
            <a:br>
              <a:rPr lang="en-US" sz="3600" b="1" dirty="0"/>
            </a:br>
            <a:br>
              <a:rPr lang="en-US" sz="3600" b="1" dirty="0"/>
            </a:br>
            <a:r>
              <a:rPr lang="en-US" sz="3600" dirty="0"/>
              <a:t>Feb 11, 2021</a:t>
            </a:r>
            <a:br>
              <a:rPr lang="en-US" sz="3600" b="1" dirty="0"/>
            </a:br>
            <a:endParaRPr lang="en-US" sz="3600" dirty="0"/>
          </a:p>
        </p:txBody>
      </p:sp>
      <p:sp>
        <p:nvSpPr>
          <p:cNvPr id="3" name="Subtitle 2">
            <a:extLst>
              <a:ext uri="{FF2B5EF4-FFF2-40B4-BE49-F238E27FC236}">
                <a16:creationId xmlns:a16="http://schemas.microsoft.com/office/drawing/2014/main" id="{3C116E24-9722-43E3-935E-417C96A7A852}"/>
              </a:ext>
            </a:extLst>
          </p:cNvPr>
          <p:cNvSpPr>
            <a:spLocks noGrp="1"/>
          </p:cNvSpPr>
          <p:nvPr>
            <p:ph type="subTitle" idx="1"/>
          </p:nvPr>
        </p:nvSpPr>
        <p:spPr>
          <a:xfrm>
            <a:off x="1051560" y="4806370"/>
            <a:ext cx="7891272" cy="1674329"/>
          </a:xfrm>
        </p:spPr>
        <p:txBody>
          <a:bodyPr>
            <a:normAutofit/>
          </a:bodyPr>
          <a:lstStyle/>
          <a:p>
            <a:pPr>
              <a:spcBef>
                <a:spcPts val="0"/>
              </a:spcBef>
            </a:pPr>
            <a:r>
              <a:rPr lang="en-US" dirty="0"/>
              <a:t>Lilian Adnan Ghandour (PhD MPH)</a:t>
            </a:r>
          </a:p>
          <a:p>
            <a:pPr>
              <a:spcBef>
                <a:spcPts val="0"/>
              </a:spcBef>
            </a:pPr>
            <a:r>
              <a:rPr lang="en-US" dirty="0"/>
              <a:t>Associate Professor</a:t>
            </a:r>
          </a:p>
          <a:p>
            <a:pPr>
              <a:spcBef>
                <a:spcPts val="0"/>
              </a:spcBef>
            </a:pPr>
            <a:r>
              <a:rPr lang="en-US" dirty="0"/>
              <a:t>American University of Beirut</a:t>
            </a:r>
          </a:p>
          <a:p>
            <a:pPr>
              <a:spcBef>
                <a:spcPts val="0"/>
              </a:spcBef>
            </a:pPr>
            <a:r>
              <a:rPr lang="en-US" dirty="0"/>
              <a:t>Email: </a:t>
            </a:r>
            <a:r>
              <a:rPr lang="en-US" dirty="0">
                <a:hlinkClick r:id="rId3"/>
              </a:rPr>
              <a:t>lg01@aub.edu.lb</a:t>
            </a:r>
            <a:r>
              <a:rPr lang="en-US" dirty="0"/>
              <a:t> </a:t>
            </a:r>
          </a:p>
          <a:p>
            <a:pPr>
              <a:spcBef>
                <a:spcPts val="0"/>
              </a:spcBef>
            </a:pPr>
            <a:r>
              <a:rPr lang="en-US" dirty="0"/>
              <a:t>Twitter: @LilianGhandour </a:t>
            </a:r>
          </a:p>
          <a:p>
            <a:endParaRPr lang="en-US" dirty="0"/>
          </a:p>
        </p:txBody>
      </p:sp>
      <p:pic>
        <p:nvPicPr>
          <p:cNvPr id="4" name="Picture 3">
            <a:extLst>
              <a:ext uri="{FF2B5EF4-FFF2-40B4-BE49-F238E27FC236}">
                <a16:creationId xmlns:a16="http://schemas.microsoft.com/office/drawing/2014/main" id="{4109E201-E413-48DC-B8C6-B683B3FD7FE8}"/>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480468" y="6016015"/>
            <a:ext cx="384042" cy="384042"/>
          </a:xfrm>
          <a:prstGeom prst="rect">
            <a:avLst/>
          </a:prstGeom>
        </p:spPr>
      </p:pic>
    </p:spTree>
    <p:extLst>
      <p:ext uri="{BB962C8B-B14F-4D97-AF65-F5344CB8AC3E}">
        <p14:creationId xmlns:p14="http://schemas.microsoft.com/office/powerpoint/2010/main" val="241079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55BD-D9C4-43D4-AE65-7701757C597B}"/>
              </a:ext>
            </a:extLst>
          </p:cNvPr>
          <p:cNvSpPr>
            <a:spLocks noGrp="1"/>
          </p:cNvSpPr>
          <p:nvPr>
            <p:ph type="title"/>
          </p:nvPr>
        </p:nvSpPr>
        <p:spPr/>
        <p:txBody>
          <a:bodyPr>
            <a:normAutofit/>
          </a:bodyPr>
          <a:lstStyle/>
          <a:p>
            <a:r>
              <a:rPr lang="en-US" sz="4800" dirty="0"/>
              <a:t>Epidemiology and effective prevention</a:t>
            </a:r>
          </a:p>
        </p:txBody>
      </p:sp>
      <p:graphicFrame>
        <p:nvGraphicFramePr>
          <p:cNvPr id="4" name="Content Placeholder 3">
            <a:extLst>
              <a:ext uri="{FF2B5EF4-FFF2-40B4-BE49-F238E27FC236}">
                <a16:creationId xmlns:a16="http://schemas.microsoft.com/office/drawing/2014/main" id="{BB0C6C67-DF95-4326-8231-E8BB6496464B}"/>
              </a:ext>
            </a:extLst>
          </p:cNvPr>
          <p:cNvGraphicFramePr>
            <a:graphicFrameLocks noGrp="1"/>
          </p:cNvGraphicFramePr>
          <p:nvPr>
            <p:ph idx="1"/>
            <p:extLst>
              <p:ext uri="{D42A27DB-BD31-4B8C-83A1-F6EECF244321}">
                <p14:modId xmlns:p14="http://schemas.microsoft.com/office/powerpoint/2010/main" val="1806934348"/>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21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8F7E05-677B-4927-86C2-C9A740F0C5D8}"/>
              </a:ext>
            </a:extLst>
          </p:cNvPr>
          <p:cNvSpPr>
            <a:spLocks noGrp="1"/>
          </p:cNvSpPr>
          <p:nvPr>
            <p:ph type="title"/>
          </p:nvPr>
        </p:nvSpPr>
        <p:spPr>
          <a:xfrm>
            <a:off x="193155" y="108432"/>
            <a:ext cx="10058400" cy="1609344"/>
          </a:xfrm>
        </p:spPr>
        <p:txBody>
          <a:bodyPr>
            <a:normAutofit/>
          </a:bodyPr>
          <a:lstStyle/>
          <a:p>
            <a:r>
              <a:rPr lang="en-US" sz="4800" dirty="0"/>
              <a:t>Epidemiology and effective prevention</a:t>
            </a:r>
          </a:p>
        </p:txBody>
      </p:sp>
      <p:pic>
        <p:nvPicPr>
          <p:cNvPr id="10" name="Picture 9">
            <a:extLst>
              <a:ext uri="{FF2B5EF4-FFF2-40B4-BE49-F238E27FC236}">
                <a16:creationId xmlns:a16="http://schemas.microsoft.com/office/drawing/2014/main" id="{711CB4AB-023F-4647-9714-2DD445BCE5D9}"/>
              </a:ext>
            </a:extLst>
          </p:cNvPr>
          <p:cNvPicPr>
            <a:picLocks noChangeAspect="1"/>
          </p:cNvPicPr>
          <p:nvPr/>
        </p:nvPicPr>
        <p:blipFill>
          <a:blip r:embed="rId3"/>
          <a:stretch>
            <a:fillRect/>
          </a:stretch>
        </p:blipFill>
        <p:spPr>
          <a:xfrm>
            <a:off x="-1223317" y="2267471"/>
            <a:ext cx="10059272" cy="4188315"/>
          </a:xfrm>
          <a:prstGeom prst="rect">
            <a:avLst/>
          </a:prstGeom>
        </p:spPr>
      </p:pic>
      <p:sp>
        <p:nvSpPr>
          <p:cNvPr id="13" name="Rectangle 12">
            <a:extLst>
              <a:ext uri="{FF2B5EF4-FFF2-40B4-BE49-F238E27FC236}">
                <a16:creationId xmlns:a16="http://schemas.microsoft.com/office/drawing/2014/main" id="{7701C614-9EB4-4FD5-9FF4-06AA9E5FE8FD}"/>
              </a:ext>
            </a:extLst>
          </p:cNvPr>
          <p:cNvSpPr/>
          <p:nvPr/>
        </p:nvSpPr>
        <p:spPr>
          <a:xfrm>
            <a:off x="3120905" y="6629281"/>
            <a:ext cx="8646253" cy="276999"/>
          </a:xfrm>
          <a:prstGeom prst="rect">
            <a:avLst/>
          </a:prstGeom>
        </p:spPr>
        <p:txBody>
          <a:bodyPr wrap="square">
            <a:spAutoFit/>
          </a:bodyPr>
          <a:lstStyle/>
          <a:p>
            <a:r>
              <a:rPr lang="en-US" sz="1200" dirty="0">
                <a:solidFill>
                  <a:srgbClr val="0070C0"/>
                </a:solidFill>
                <a:hlinkClick r:id="rId4">
                  <a:extLst>
                    <a:ext uri="{A12FA001-AC4F-418D-AE19-62706E023703}">
                      <ahyp:hlinkClr xmlns:ahyp="http://schemas.microsoft.com/office/drawing/2018/hyperlinkcolor" val="tx"/>
                    </a:ext>
                  </a:extLst>
                </a:hlinkClick>
              </a:rPr>
              <a:t>https://www.epi.msu.edu/janthony/documents%20up%20to%202010/Epidemiology%20and%20its%20Rubrics.pdf</a:t>
            </a:r>
            <a:r>
              <a:rPr lang="en-US" sz="1200" dirty="0">
                <a:solidFill>
                  <a:srgbClr val="0070C0"/>
                </a:solidFill>
              </a:rPr>
              <a:t> </a:t>
            </a:r>
          </a:p>
        </p:txBody>
      </p:sp>
      <p:sp>
        <p:nvSpPr>
          <p:cNvPr id="14" name="Rectangle 13">
            <a:extLst>
              <a:ext uri="{FF2B5EF4-FFF2-40B4-BE49-F238E27FC236}">
                <a16:creationId xmlns:a16="http://schemas.microsoft.com/office/drawing/2014/main" id="{8638526E-7C86-4384-B002-9860613A7453}"/>
              </a:ext>
            </a:extLst>
          </p:cNvPr>
          <p:cNvSpPr/>
          <p:nvPr/>
        </p:nvSpPr>
        <p:spPr>
          <a:xfrm>
            <a:off x="6391033" y="6398449"/>
            <a:ext cx="4349589" cy="338554"/>
          </a:xfrm>
          <a:prstGeom prst="rect">
            <a:avLst/>
          </a:prstGeom>
        </p:spPr>
        <p:txBody>
          <a:bodyPr wrap="none">
            <a:spAutoFit/>
          </a:bodyPr>
          <a:lstStyle/>
          <a:p>
            <a:r>
              <a:rPr lang="en-US" sz="1600" i="1" dirty="0"/>
              <a:t>(James C. Anthony, michelle L. van etten, 1998)</a:t>
            </a:r>
            <a:endParaRPr lang="en-US" sz="1600" dirty="0"/>
          </a:p>
        </p:txBody>
      </p:sp>
      <p:pic>
        <p:nvPicPr>
          <p:cNvPr id="4" name="Picture 3"/>
          <p:cNvPicPr>
            <a:picLocks noChangeAspect="1"/>
          </p:cNvPicPr>
          <p:nvPr/>
        </p:nvPicPr>
        <p:blipFill>
          <a:blip r:embed="rId5"/>
          <a:stretch>
            <a:fillRect/>
          </a:stretch>
        </p:blipFill>
        <p:spPr>
          <a:xfrm>
            <a:off x="5570484" y="702093"/>
            <a:ext cx="6947453" cy="4540398"/>
          </a:xfrm>
          <a:prstGeom prst="rect">
            <a:avLst/>
          </a:prstGeom>
        </p:spPr>
      </p:pic>
    </p:spTree>
    <p:extLst>
      <p:ext uri="{BB962C8B-B14F-4D97-AF65-F5344CB8AC3E}">
        <p14:creationId xmlns:p14="http://schemas.microsoft.com/office/powerpoint/2010/main" val="200741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856" y="2070264"/>
            <a:ext cx="10261498" cy="316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1262" y="5926362"/>
            <a:ext cx="11079678" cy="523220"/>
          </a:xfrm>
          <a:prstGeom prst="rect">
            <a:avLst/>
          </a:prstGeom>
        </p:spPr>
        <p:txBody>
          <a:bodyPr wrap="square">
            <a:spAutoFit/>
          </a:bodyPr>
          <a:lstStyle/>
          <a:p>
            <a:r>
              <a:rPr lang="en-US" sz="1400" dirty="0" err="1"/>
              <a:t>Arria</a:t>
            </a:r>
            <a:r>
              <a:rPr lang="en-US" sz="1400" dirty="0"/>
              <a:t>, A. M., </a:t>
            </a:r>
            <a:r>
              <a:rPr lang="en-US" sz="1400" dirty="0" err="1"/>
              <a:t>Caldeira</a:t>
            </a:r>
            <a:r>
              <a:rPr lang="en-US" sz="1400" dirty="0"/>
              <a:t>, K. M., </a:t>
            </a:r>
            <a:r>
              <a:rPr lang="en-US" sz="1400" dirty="0" err="1"/>
              <a:t>Bugbee</a:t>
            </a:r>
            <a:r>
              <a:rPr lang="en-US" sz="1400" dirty="0"/>
              <a:t>, B. A., Vincent, K. B., &amp; O’Grady, K. E. (2013). The academic opportunity costs of substance use during college. College Park, MD: Center on Young Adult Health and Development. Available at www.cls.umd.edu/docs/AcadOppCosts.pdf.</a:t>
            </a:r>
            <a:endParaRPr lang="en-GB" sz="1400" dirty="0"/>
          </a:p>
        </p:txBody>
      </p:sp>
      <p:sp>
        <p:nvSpPr>
          <p:cNvPr id="2" name="Title 1"/>
          <p:cNvSpPr>
            <a:spLocks noGrp="1"/>
          </p:cNvSpPr>
          <p:nvPr>
            <p:ph type="title"/>
          </p:nvPr>
        </p:nvSpPr>
        <p:spPr/>
        <p:txBody>
          <a:bodyPr>
            <a:noAutofit/>
          </a:bodyPr>
          <a:lstStyle/>
          <a:p>
            <a:r>
              <a:rPr lang="en-US" sz="2400" b="1" dirty="0"/>
              <a:t>Alcohol use, drug use, and mental health outcomes have a cascade of effects on college students’ academic outcomes</a:t>
            </a:r>
            <a:endParaRPr lang="en-GB" sz="2400" b="1" dirty="0"/>
          </a:p>
        </p:txBody>
      </p:sp>
    </p:spTree>
    <p:extLst>
      <p:ext uri="{BB962C8B-B14F-4D97-AF65-F5344CB8AC3E}">
        <p14:creationId xmlns:p14="http://schemas.microsoft.com/office/powerpoint/2010/main" val="3969127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79C9FD0-8C4B-48D9-90F8-CE5C28806C77}"/>
              </a:ext>
            </a:extLst>
          </p:cNvPr>
          <p:cNvSpPr>
            <a:spLocks noGrp="1"/>
          </p:cNvSpPr>
          <p:nvPr>
            <p:ph type="title"/>
          </p:nvPr>
        </p:nvSpPr>
        <p:spPr/>
        <p:txBody>
          <a:bodyPr>
            <a:normAutofit/>
          </a:bodyPr>
          <a:lstStyle/>
          <a:p>
            <a:r>
              <a:rPr lang="en-US" sz="4800" dirty="0"/>
              <a:t>Epidemiology and effective prevention</a:t>
            </a:r>
          </a:p>
        </p:txBody>
      </p:sp>
      <p:sp>
        <p:nvSpPr>
          <p:cNvPr id="8" name="Content Placeholder 7">
            <a:extLst>
              <a:ext uri="{FF2B5EF4-FFF2-40B4-BE49-F238E27FC236}">
                <a16:creationId xmlns:a16="http://schemas.microsoft.com/office/drawing/2014/main" id="{5A021516-B047-485C-9441-FBA593547D7D}"/>
              </a:ext>
            </a:extLst>
          </p:cNvPr>
          <p:cNvSpPr>
            <a:spLocks noGrp="1"/>
          </p:cNvSpPr>
          <p:nvPr>
            <p:ph idx="1"/>
          </p:nvPr>
        </p:nvSpPr>
        <p:spPr/>
        <p:txBody>
          <a:bodyPr>
            <a:normAutofit/>
          </a:bodyPr>
          <a:lstStyle/>
          <a:p>
            <a:pPr>
              <a:buFontTx/>
              <a:buChar char="-"/>
            </a:pPr>
            <a:r>
              <a:rPr lang="en-US" sz="2400" dirty="0"/>
              <a:t>Descriptive studies by place and person help identify </a:t>
            </a:r>
            <a:r>
              <a:rPr lang="en-US" sz="2400" b="1" dirty="0">
                <a:solidFill>
                  <a:srgbClr val="C00000"/>
                </a:solidFill>
              </a:rPr>
              <a:t>high risk areas/groups</a:t>
            </a:r>
          </a:p>
          <a:p>
            <a:pPr>
              <a:buFontTx/>
              <a:buChar char="-"/>
            </a:pPr>
            <a:r>
              <a:rPr lang="en-US" sz="2400" dirty="0"/>
              <a:t>Analytical studies that test specific hypotheses and investigate causes at the individual including genetic, social-environmental, and policy levels identify </a:t>
            </a:r>
            <a:r>
              <a:rPr lang="en-US" sz="2400" b="1" dirty="0">
                <a:solidFill>
                  <a:srgbClr val="C00000"/>
                </a:solidFill>
              </a:rPr>
              <a:t>targets for intervention </a:t>
            </a:r>
          </a:p>
          <a:p>
            <a:pPr>
              <a:buFontTx/>
              <a:buChar char="-"/>
            </a:pPr>
            <a:r>
              <a:rPr lang="en-US" sz="2400" dirty="0"/>
              <a:t>Descriptive and analytical studies </a:t>
            </a:r>
            <a:r>
              <a:rPr lang="en-US" sz="2400" b="1" dirty="0">
                <a:solidFill>
                  <a:srgbClr val="C00000"/>
                </a:solidFill>
              </a:rPr>
              <a:t>guide decisions </a:t>
            </a:r>
            <a:r>
              <a:rPr lang="en-US" sz="2400" dirty="0"/>
              <a:t>of program planners, regulators and other decision makers while developing and implementing optimal strategies </a:t>
            </a:r>
          </a:p>
          <a:p>
            <a:pPr>
              <a:buFontTx/>
              <a:buChar char="-"/>
            </a:pPr>
            <a:r>
              <a:rPr lang="en-US" sz="2400" dirty="0"/>
              <a:t>Surveillance over time data helps </a:t>
            </a:r>
            <a:r>
              <a:rPr lang="en-US" sz="2400" b="1" dirty="0">
                <a:solidFill>
                  <a:srgbClr val="C00000"/>
                </a:solidFill>
              </a:rPr>
              <a:t>evaluate impact </a:t>
            </a:r>
            <a:r>
              <a:rPr lang="en-US" sz="2400" dirty="0"/>
              <a:t>of data-driven specific activities, services, interventions, and policies</a:t>
            </a:r>
          </a:p>
          <a:p>
            <a:pPr>
              <a:buFontTx/>
              <a:buChar char="-"/>
            </a:pPr>
            <a:endParaRPr lang="en-US" sz="2400" dirty="0"/>
          </a:p>
        </p:txBody>
      </p:sp>
    </p:spTree>
    <p:extLst>
      <p:ext uri="{BB962C8B-B14F-4D97-AF65-F5344CB8AC3E}">
        <p14:creationId xmlns:p14="http://schemas.microsoft.com/office/powerpoint/2010/main" val="1896099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F66F22-BBFB-4522-94A7-2FD8C2C526FC}"/>
              </a:ext>
            </a:extLst>
          </p:cNvPr>
          <p:cNvPicPr>
            <a:picLocks noChangeAspect="1"/>
          </p:cNvPicPr>
          <p:nvPr/>
        </p:nvPicPr>
        <p:blipFill>
          <a:blip r:embed="rId2"/>
          <a:stretch>
            <a:fillRect/>
          </a:stretch>
        </p:blipFill>
        <p:spPr>
          <a:xfrm>
            <a:off x="7176181" y="270545"/>
            <a:ext cx="4871447" cy="6316910"/>
          </a:xfrm>
          <a:prstGeom prst="rect">
            <a:avLst/>
          </a:prstGeom>
        </p:spPr>
      </p:pic>
      <p:pic>
        <p:nvPicPr>
          <p:cNvPr id="4" name="Picture 3"/>
          <p:cNvPicPr>
            <a:picLocks noChangeAspect="1"/>
          </p:cNvPicPr>
          <p:nvPr/>
        </p:nvPicPr>
        <p:blipFill>
          <a:blip r:embed="rId3"/>
          <a:stretch>
            <a:fillRect/>
          </a:stretch>
        </p:blipFill>
        <p:spPr>
          <a:xfrm>
            <a:off x="107402" y="87203"/>
            <a:ext cx="4514850" cy="5191125"/>
          </a:xfrm>
          <a:prstGeom prst="rect">
            <a:avLst/>
          </a:prstGeom>
        </p:spPr>
      </p:pic>
      <p:pic>
        <p:nvPicPr>
          <p:cNvPr id="2" name="Picture 1">
            <a:extLst>
              <a:ext uri="{FF2B5EF4-FFF2-40B4-BE49-F238E27FC236}">
                <a16:creationId xmlns:a16="http://schemas.microsoft.com/office/drawing/2014/main" id="{F3F74929-30CF-4483-96D2-72CF6E229CF3}"/>
              </a:ext>
            </a:extLst>
          </p:cNvPr>
          <p:cNvPicPr>
            <a:picLocks noChangeAspect="1"/>
          </p:cNvPicPr>
          <p:nvPr/>
        </p:nvPicPr>
        <p:blipFill>
          <a:blip r:embed="rId4"/>
          <a:stretch>
            <a:fillRect/>
          </a:stretch>
        </p:blipFill>
        <p:spPr>
          <a:xfrm>
            <a:off x="3378646" y="1422454"/>
            <a:ext cx="3484609" cy="4931050"/>
          </a:xfrm>
          <a:prstGeom prst="rect">
            <a:avLst/>
          </a:prstGeom>
        </p:spPr>
      </p:pic>
      <p:pic>
        <p:nvPicPr>
          <p:cNvPr id="5" name="Picture 4"/>
          <p:cNvPicPr>
            <a:picLocks noChangeAspect="1"/>
          </p:cNvPicPr>
          <p:nvPr/>
        </p:nvPicPr>
        <p:blipFill>
          <a:blip r:embed="rId5"/>
          <a:stretch>
            <a:fillRect/>
          </a:stretch>
        </p:blipFill>
        <p:spPr>
          <a:xfrm>
            <a:off x="6687275" y="3429000"/>
            <a:ext cx="3156319" cy="2386177"/>
          </a:xfrm>
          <a:prstGeom prst="rect">
            <a:avLst/>
          </a:prstGeom>
        </p:spPr>
      </p:pic>
    </p:spTree>
    <p:extLst>
      <p:ext uri="{BB962C8B-B14F-4D97-AF65-F5344CB8AC3E}">
        <p14:creationId xmlns:p14="http://schemas.microsoft.com/office/powerpoint/2010/main" val="3114706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D773D-06F5-4348-A5C7-04EAC6CF6262}"/>
              </a:ext>
            </a:extLst>
          </p:cNvPr>
          <p:cNvPicPr>
            <a:picLocks noChangeAspect="1"/>
          </p:cNvPicPr>
          <p:nvPr/>
        </p:nvPicPr>
        <p:blipFill>
          <a:blip r:embed="rId3"/>
          <a:stretch>
            <a:fillRect/>
          </a:stretch>
        </p:blipFill>
        <p:spPr>
          <a:xfrm>
            <a:off x="1804453" y="2120664"/>
            <a:ext cx="7878343" cy="4179469"/>
          </a:xfrm>
          <a:prstGeom prst="rect">
            <a:avLst/>
          </a:prstGeom>
        </p:spPr>
      </p:pic>
      <p:sp>
        <p:nvSpPr>
          <p:cNvPr id="3" name="Title 2">
            <a:extLst>
              <a:ext uri="{FF2B5EF4-FFF2-40B4-BE49-F238E27FC236}">
                <a16:creationId xmlns:a16="http://schemas.microsoft.com/office/drawing/2014/main" id="{FBF7DB66-F2F9-4919-A301-4AB8605BFC5B}"/>
              </a:ext>
            </a:extLst>
          </p:cNvPr>
          <p:cNvSpPr>
            <a:spLocks noGrp="1"/>
          </p:cNvSpPr>
          <p:nvPr>
            <p:ph type="title"/>
          </p:nvPr>
        </p:nvSpPr>
        <p:spPr/>
        <p:txBody>
          <a:bodyPr>
            <a:noAutofit/>
          </a:bodyPr>
          <a:lstStyle/>
          <a:p>
            <a:r>
              <a:rPr lang="en-US" sz="2800" dirty="0"/>
              <a:t>Monitoring the Future (MTF) Survey – past 30-day prevalence of Marijuana, Cigarette, and Vape Use among 12</a:t>
            </a:r>
            <a:r>
              <a:rPr lang="en-US" sz="2800" baseline="30000" dirty="0"/>
              <a:t>th</a:t>
            </a:r>
            <a:r>
              <a:rPr lang="en-US" sz="2800" dirty="0"/>
              <a:t> graders (1991-2019)</a:t>
            </a:r>
          </a:p>
        </p:txBody>
      </p:sp>
    </p:spTree>
    <p:extLst>
      <p:ext uri="{BB962C8B-B14F-4D97-AF65-F5344CB8AC3E}">
        <p14:creationId xmlns:p14="http://schemas.microsoft.com/office/powerpoint/2010/main" val="69681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34247" y="367862"/>
            <a:ext cx="7036840" cy="6085488"/>
          </a:xfrm>
          <a:prstGeom prst="rect">
            <a:avLst/>
          </a:prstGeom>
        </p:spPr>
      </p:pic>
      <p:pic>
        <p:nvPicPr>
          <p:cNvPr id="3" name="Picture 2"/>
          <p:cNvPicPr>
            <a:picLocks noChangeAspect="1"/>
          </p:cNvPicPr>
          <p:nvPr/>
        </p:nvPicPr>
        <p:blipFill>
          <a:blip r:embed="rId4"/>
          <a:stretch>
            <a:fillRect/>
          </a:stretch>
        </p:blipFill>
        <p:spPr>
          <a:xfrm>
            <a:off x="573471" y="158968"/>
            <a:ext cx="4560776" cy="6357445"/>
          </a:xfrm>
          <a:prstGeom prst="rect">
            <a:avLst/>
          </a:prstGeom>
        </p:spPr>
      </p:pic>
      <p:cxnSp>
        <p:nvCxnSpPr>
          <p:cNvPr id="5" name="Straight Connector 4"/>
          <p:cNvCxnSpPr/>
          <p:nvPr/>
        </p:nvCxnSpPr>
        <p:spPr>
          <a:xfrm>
            <a:off x="6117020" y="2627588"/>
            <a:ext cx="8933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288923" y="4120058"/>
            <a:ext cx="352098" cy="1576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64318" y="5827989"/>
            <a:ext cx="8933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61" y="3489437"/>
            <a:ext cx="8933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224347" y="1135117"/>
            <a:ext cx="3273970" cy="157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51938" y="1382110"/>
            <a:ext cx="4043085" cy="788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56939" y="2233450"/>
            <a:ext cx="8933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380482" y="2233450"/>
            <a:ext cx="8933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726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5438" y="793695"/>
            <a:ext cx="7305675" cy="5438775"/>
          </a:xfrm>
          <a:prstGeom prst="rect">
            <a:avLst/>
          </a:prstGeom>
        </p:spPr>
      </p:pic>
      <p:pic>
        <p:nvPicPr>
          <p:cNvPr id="3" name="Picture 2"/>
          <p:cNvPicPr>
            <a:picLocks noChangeAspect="1"/>
          </p:cNvPicPr>
          <p:nvPr/>
        </p:nvPicPr>
        <p:blipFill>
          <a:blip r:embed="rId3"/>
          <a:stretch>
            <a:fillRect/>
          </a:stretch>
        </p:blipFill>
        <p:spPr>
          <a:xfrm>
            <a:off x="573471" y="158968"/>
            <a:ext cx="4560776" cy="6357445"/>
          </a:xfrm>
          <a:prstGeom prst="rect">
            <a:avLst/>
          </a:prstGeom>
        </p:spPr>
      </p:pic>
      <p:cxnSp>
        <p:nvCxnSpPr>
          <p:cNvPr id="4" name="Straight Connector 3"/>
          <p:cNvCxnSpPr/>
          <p:nvPr/>
        </p:nvCxnSpPr>
        <p:spPr>
          <a:xfrm flipV="1">
            <a:off x="5475892" y="3426372"/>
            <a:ext cx="2911363" cy="105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079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98138-F3ED-4AE3-9099-4AA21AAE21D6}"/>
              </a:ext>
            </a:extLst>
          </p:cNvPr>
          <p:cNvSpPr>
            <a:spLocks noGrp="1"/>
          </p:cNvSpPr>
          <p:nvPr>
            <p:ph type="title"/>
          </p:nvPr>
        </p:nvSpPr>
        <p:spPr/>
        <p:txBody>
          <a:bodyPr/>
          <a:lstStyle/>
          <a:p>
            <a:r>
              <a:rPr lang="en-US" dirty="0"/>
              <a:t>Types of prevention </a:t>
            </a:r>
          </a:p>
        </p:txBody>
      </p:sp>
      <p:sp>
        <p:nvSpPr>
          <p:cNvPr id="3" name="Content Placeholder 2">
            <a:extLst>
              <a:ext uri="{FF2B5EF4-FFF2-40B4-BE49-F238E27FC236}">
                <a16:creationId xmlns:a16="http://schemas.microsoft.com/office/drawing/2014/main" id="{703031CD-C83B-4350-AFBE-BA306D5239E6}"/>
              </a:ext>
            </a:extLst>
          </p:cNvPr>
          <p:cNvSpPr>
            <a:spLocks noGrp="1"/>
          </p:cNvSpPr>
          <p:nvPr>
            <p:ph idx="1"/>
          </p:nvPr>
        </p:nvSpPr>
        <p:spPr/>
        <p:txBody>
          <a:bodyPr>
            <a:normAutofit/>
          </a:bodyPr>
          <a:lstStyle/>
          <a:p>
            <a:r>
              <a:rPr lang="en-US" sz="2800" b="1" dirty="0"/>
              <a:t>Universal</a:t>
            </a:r>
            <a:r>
              <a:rPr lang="en-US" sz="2800" dirty="0"/>
              <a:t>: aimed at all members of a given population (e.g., all children of a certain age)</a:t>
            </a:r>
          </a:p>
          <a:p>
            <a:r>
              <a:rPr lang="en-US" sz="2800" b="1" dirty="0"/>
              <a:t>Selective</a:t>
            </a:r>
            <a:r>
              <a:rPr lang="en-US" sz="2800" dirty="0"/>
              <a:t>: aimed at a subgroup determined to be at high-risk for substance use (e.g., homeless children)</a:t>
            </a:r>
          </a:p>
          <a:p>
            <a:r>
              <a:rPr lang="en-US" sz="2800" b="1" dirty="0"/>
              <a:t>Indicated: </a:t>
            </a:r>
            <a:r>
              <a:rPr lang="en-US" sz="2800" dirty="0"/>
              <a:t>(targeted to individuals who are already using substances but have not developed a substance use disorder)</a:t>
            </a:r>
          </a:p>
        </p:txBody>
      </p:sp>
    </p:spTree>
    <p:extLst>
      <p:ext uri="{BB962C8B-B14F-4D97-AF65-F5344CB8AC3E}">
        <p14:creationId xmlns:p14="http://schemas.microsoft.com/office/powerpoint/2010/main" val="2478736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DE58B4A-7E2E-4D05-83B5-9F2221629FC2}"/>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83076CB9-92BB-4B0E-970C-1F57563CD2B9}"/>
              </a:ext>
            </a:extLst>
          </p:cNvPr>
          <p:cNvSpPr/>
          <p:nvPr/>
        </p:nvSpPr>
        <p:spPr>
          <a:xfrm>
            <a:off x="3215781" y="6331280"/>
            <a:ext cx="10928058" cy="461665"/>
          </a:xfrm>
          <a:prstGeom prst="rect">
            <a:avLst/>
          </a:prstGeom>
        </p:spPr>
        <p:txBody>
          <a:bodyPr wrap="square">
            <a:spAutoFit/>
          </a:bodyPr>
          <a:lstStyle/>
          <a:p>
            <a:r>
              <a:rPr lang="en-US" sz="1200" dirty="0"/>
              <a:t>Adapted from Table 3.1: Risk Factors for Adolescent and Young Adult Substance Use (</a:t>
            </a:r>
            <a:r>
              <a:rPr lang="en-US" sz="1200" dirty="0">
                <a:hlinkClick r:id="rId7"/>
              </a:rPr>
              <a:t>https://www.ncbi.nlm.nih.gov/books/NBK424857/pdf/Bookshelf_NBK424857.pdf</a:t>
            </a:r>
            <a:r>
              <a:rPr lang="en-US" sz="1200" dirty="0"/>
              <a:t>) </a:t>
            </a:r>
          </a:p>
        </p:txBody>
      </p:sp>
    </p:spTree>
    <p:extLst>
      <p:ext uri="{BB962C8B-B14F-4D97-AF65-F5344CB8AC3E}">
        <p14:creationId xmlns:p14="http://schemas.microsoft.com/office/powerpoint/2010/main" val="6927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295627-9834-4BF8-96CC-1A6789F9BC6C}"/>
              </a:ext>
            </a:extLst>
          </p:cNvPr>
          <p:cNvSpPr>
            <a:spLocks noGrp="1"/>
          </p:cNvSpPr>
          <p:nvPr>
            <p:ph type="title"/>
          </p:nvPr>
        </p:nvSpPr>
        <p:spPr>
          <a:xfrm>
            <a:off x="8549640" y="685800"/>
            <a:ext cx="3304004" cy="1737360"/>
          </a:xfrm>
        </p:spPr>
        <p:txBody>
          <a:bodyPr>
            <a:normAutofit/>
          </a:bodyPr>
          <a:lstStyle/>
          <a:p>
            <a:r>
              <a:rPr lang="en-US" sz="2400" dirty="0"/>
              <a:t>Learning Outcomes</a:t>
            </a:r>
          </a:p>
        </p:txBody>
      </p:sp>
      <p:sp>
        <p:nvSpPr>
          <p:cNvPr id="8" name="Content Placeholder 7">
            <a:extLst>
              <a:ext uri="{FF2B5EF4-FFF2-40B4-BE49-F238E27FC236}">
                <a16:creationId xmlns:a16="http://schemas.microsoft.com/office/drawing/2014/main" id="{3F99D819-BDD1-4A2A-BFEA-4BAF359E790E}"/>
              </a:ext>
            </a:extLst>
          </p:cNvPr>
          <p:cNvSpPr>
            <a:spLocks noGrp="1"/>
          </p:cNvSpPr>
          <p:nvPr>
            <p:ph idx="1"/>
          </p:nvPr>
        </p:nvSpPr>
        <p:spPr>
          <a:xfrm>
            <a:off x="543910" y="694944"/>
            <a:ext cx="6711696" cy="5020056"/>
          </a:xfrm>
        </p:spPr>
        <p:txBody>
          <a:bodyPr>
            <a:normAutofit/>
          </a:bodyPr>
          <a:lstStyle/>
          <a:p>
            <a:pPr marL="0" indent="0">
              <a:buNone/>
            </a:pPr>
            <a:r>
              <a:rPr lang="en-US" sz="2800" dirty="0"/>
              <a:t>Talk outline:</a:t>
            </a:r>
          </a:p>
          <a:p>
            <a:pPr marL="0" indent="0">
              <a:buNone/>
            </a:pPr>
            <a:endParaRPr lang="en-US" sz="2800" dirty="0"/>
          </a:p>
          <a:p>
            <a:pPr>
              <a:spcBef>
                <a:spcPts val="1800"/>
              </a:spcBef>
              <a:buFont typeface="Wingdings" panose="05000000000000000000" pitchFamily="2" charset="2"/>
              <a:buChar char="q"/>
            </a:pPr>
            <a:r>
              <a:rPr lang="en-US" sz="2400" dirty="0"/>
              <a:t> Public Health and the Public Health Approach to Substance Use Prevention</a:t>
            </a:r>
          </a:p>
          <a:p>
            <a:pPr>
              <a:spcBef>
                <a:spcPts val="1800"/>
              </a:spcBef>
              <a:buFont typeface="Wingdings" panose="05000000000000000000" pitchFamily="2" charset="2"/>
              <a:buChar char="q"/>
            </a:pPr>
            <a:r>
              <a:rPr lang="en-US" sz="2400" dirty="0"/>
              <a:t> Linking epidemiology to effective prevention </a:t>
            </a:r>
          </a:p>
          <a:p>
            <a:pPr>
              <a:spcBef>
                <a:spcPts val="1800"/>
              </a:spcBef>
              <a:buFont typeface="Wingdings" panose="05000000000000000000" pitchFamily="2" charset="2"/>
              <a:buChar char="q"/>
            </a:pPr>
            <a:r>
              <a:rPr lang="en-US" sz="2400" dirty="0"/>
              <a:t> A public health approach to the development of a national alcohol policy in an under resourced setting: The Case of Lebanon</a:t>
            </a:r>
          </a:p>
        </p:txBody>
      </p:sp>
      <p:sp>
        <p:nvSpPr>
          <p:cNvPr id="9" name="Text Placeholder 8">
            <a:extLst>
              <a:ext uri="{FF2B5EF4-FFF2-40B4-BE49-F238E27FC236}">
                <a16:creationId xmlns:a16="http://schemas.microsoft.com/office/drawing/2014/main" id="{1C1B7765-70EC-4924-8091-E4977094A95B}"/>
              </a:ext>
            </a:extLst>
          </p:cNvPr>
          <p:cNvSpPr>
            <a:spLocks noGrp="1"/>
          </p:cNvSpPr>
          <p:nvPr>
            <p:ph type="body" sz="half" idx="2"/>
          </p:nvPr>
        </p:nvSpPr>
        <p:spPr/>
        <p:txBody>
          <a:bodyPr/>
          <a:lstStyle/>
          <a:p>
            <a:pPr marL="285750" indent="-285750">
              <a:buFont typeface="Wingdings" panose="05000000000000000000" pitchFamily="2" charset="2"/>
              <a:buChar char="q"/>
            </a:pPr>
            <a:r>
              <a:rPr lang="en-US" dirty="0"/>
              <a:t>Describe the public health approach to addressing public health problems such as youth substance use</a:t>
            </a:r>
          </a:p>
          <a:p>
            <a:pPr marL="285750" indent="-285750">
              <a:buFont typeface="Wingdings" panose="05000000000000000000" pitchFamily="2" charset="2"/>
              <a:buChar char="q"/>
            </a:pPr>
            <a:r>
              <a:rPr lang="en-US" dirty="0"/>
              <a:t>Describe the role of epidemiological data in the planning, implementation and evaluation of substance use prevention in youth</a:t>
            </a:r>
          </a:p>
          <a:p>
            <a:pPr marL="285750" indent="-285750">
              <a:buFont typeface="Wingdings" panose="05000000000000000000" pitchFamily="2" charset="2"/>
              <a:buChar char="q"/>
            </a:pPr>
            <a:r>
              <a:rPr lang="en-US" dirty="0"/>
              <a:t>Describe the components (standards) of successful youth substance use prevention programs/interventions</a:t>
            </a:r>
          </a:p>
          <a:p>
            <a:endParaRPr lang="en-US" dirty="0"/>
          </a:p>
        </p:txBody>
      </p:sp>
    </p:spTree>
    <p:extLst>
      <p:ext uri="{BB962C8B-B14F-4D97-AF65-F5344CB8AC3E}">
        <p14:creationId xmlns:p14="http://schemas.microsoft.com/office/powerpoint/2010/main" val="3168638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6BF3CA8-1A52-4D7D-903B-4F6CCDB9BDCE}"/>
              </a:ext>
            </a:extLst>
          </p:cNvPr>
          <p:cNvGraphicFramePr>
            <a:graphicFrameLocks noGrp="1"/>
          </p:cNvGraphicFramePr>
          <p:nvPr>
            <p:extLst>
              <p:ext uri="{D42A27DB-BD31-4B8C-83A1-F6EECF244321}">
                <p14:modId xmlns:p14="http://schemas.microsoft.com/office/powerpoint/2010/main" val="964306899"/>
              </p:ext>
            </p:extLst>
          </p:nvPr>
        </p:nvGraphicFramePr>
        <p:xfrm>
          <a:off x="312951" y="170423"/>
          <a:ext cx="10868980" cy="6090358"/>
        </p:xfrm>
        <a:graphic>
          <a:graphicData uri="http://schemas.openxmlformats.org/drawingml/2006/table">
            <a:tbl>
              <a:tblPr firstRow="1" bandRow="1">
                <a:tableStyleId>{93296810-A885-4BE3-A3E7-6D5BEEA58F35}</a:tableStyleId>
              </a:tblPr>
              <a:tblGrid>
                <a:gridCol w="2717245">
                  <a:extLst>
                    <a:ext uri="{9D8B030D-6E8A-4147-A177-3AD203B41FA5}">
                      <a16:colId xmlns:a16="http://schemas.microsoft.com/office/drawing/2014/main" val="3106538852"/>
                    </a:ext>
                  </a:extLst>
                </a:gridCol>
                <a:gridCol w="2717245">
                  <a:extLst>
                    <a:ext uri="{9D8B030D-6E8A-4147-A177-3AD203B41FA5}">
                      <a16:colId xmlns:a16="http://schemas.microsoft.com/office/drawing/2014/main" val="2319861066"/>
                    </a:ext>
                  </a:extLst>
                </a:gridCol>
                <a:gridCol w="2717245">
                  <a:extLst>
                    <a:ext uri="{9D8B030D-6E8A-4147-A177-3AD203B41FA5}">
                      <a16:colId xmlns:a16="http://schemas.microsoft.com/office/drawing/2014/main" val="1406356636"/>
                    </a:ext>
                  </a:extLst>
                </a:gridCol>
                <a:gridCol w="2717245">
                  <a:extLst>
                    <a:ext uri="{9D8B030D-6E8A-4147-A177-3AD203B41FA5}">
                      <a16:colId xmlns:a16="http://schemas.microsoft.com/office/drawing/2014/main" val="1608856020"/>
                    </a:ext>
                  </a:extLst>
                </a:gridCol>
              </a:tblGrid>
              <a:tr h="713459">
                <a:tc>
                  <a:txBody>
                    <a:bodyPr/>
                    <a:lstStyle/>
                    <a:p>
                      <a:r>
                        <a:rPr lang="en-US" sz="1600" dirty="0"/>
                        <a:t>Selected Evidence-based interventions </a:t>
                      </a:r>
                    </a:p>
                  </a:txBody>
                  <a:tcPr/>
                </a:tc>
                <a:tc>
                  <a:txBody>
                    <a:bodyPr/>
                    <a:lstStyle/>
                    <a:p>
                      <a:r>
                        <a:rPr lang="en-US" sz="1600" dirty="0"/>
                        <a:t>&lt;10 years</a:t>
                      </a:r>
                    </a:p>
                  </a:txBody>
                  <a:tcPr/>
                </a:tc>
                <a:tc>
                  <a:txBody>
                    <a:bodyPr/>
                    <a:lstStyle/>
                    <a:p>
                      <a:r>
                        <a:rPr lang="en-US" sz="1600" dirty="0"/>
                        <a:t>10-18 years</a:t>
                      </a:r>
                    </a:p>
                  </a:txBody>
                  <a:tcPr/>
                </a:tc>
                <a:tc>
                  <a:txBody>
                    <a:bodyPr/>
                    <a:lstStyle/>
                    <a:p>
                      <a:r>
                        <a:rPr lang="en-US" sz="1600" dirty="0"/>
                        <a:t>18+</a:t>
                      </a:r>
                    </a:p>
                  </a:txBody>
                  <a:tcPr/>
                </a:tc>
                <a:extLst>
                  <a:ext uri="{0D108BD9-81ED-4DB2-BD59-A6C34878D82A}">
                    <a16:rowId xmlns:a16="http://schemas.microsoft.com/office/drawing/2014/main" val="3518399580"/>
                  </a:ext>
                </a:extLst>
              </a:tr>
              <a:tr h="2293108">
                <a:tc>
                  <a:txBody>
                    <a:bodyPr/>
                    <a:lstStyle/>
                    <a:p>
                      <a:r>
                        <a:rPr lang="en-US" sz="2000" dirty="0"/>
                        <a:t>Universal</a:t>
                      </a:r>
                    </a:p>
                  </a:txBody>
                  <a:tcPr/>
                </a:tc>
                <a:tc>
                  <a:txBody>
                    <a:bodyPr/>
                    <a:lstStyle/>
                    <a:p>
                      <a:r>
                        <a:rPr lang="en-US" sz="1400" dirty="0"/>
                        <a:t>Raising Healthy Children (F&amp;S)</a:t>
                      </a:r>
                    </a:p>
                    <a:p>
                      <a:endParaRPr lang="en-US" sz="1400" dirty="0"/>
                    </a:p>
                    <a:p>
                      <a:r>
                        <a:rPr lang="en-US" sz="1400" dirty="0"/>
                        <a:t>Good Behavior Game (S)</a:t>
                      </a:r>
                    </a:p>
                    <a:p>
                      <a:endParaRPr lang="en-US" sz="1400" dirty="0"/>
                    </a:p>
                    <a:p>
                      <a:r>
                        <a:rPr lang="en-US" sz="1400" dirty="0"/>
                        <a:t>Classroom Centered Intervention (S)</a:t>
                      </a:r>
                    </a:p>
                    <a:p>
                      <a:endParaRPr lang="en-US" sz="1400" dirty="0"/>
                    </a:p>
                    <a:p>
                      <a:r>
                        <a:rPr lang="en-US" sz="1400" dirty="0"/>
                        <a:t>Linking the Interests of Families and Teachers  (M)</a:t>
                      </a:r>
                    </a:p>
                  </a:txBody>
                  <a:tcPr/>
                </a:tc>
                <a:tc>
                  <a:txBody>
                    <a:bodyPr/>
                    <a:lstStyle/>
                    <a:p>
                      <a:r>
                        <a:rPr lang="en-US" sz="1400" dirty="0"/>
                        <a:t>Life Skills Training (S)</a:t>
                      </a:r>
                    </a:p>
                    <a:p>
                      <a:endParaRPr lang="en-US" sz="1400" dirty="0"/>
                    </a:p>
                    <a:p>
                      <a:r>
                        <a:rPr lang="en-US" sz="1400" dirty="0"/>
                        <a:t>School Health and Alcohol Harm Reduction Project  (S)</a:t>
                      </a:r>
                    </a:p>
                    <a:p>
                      <a:endParaRPr lang="en-US" sz="1400" dirty="0"/>
                    </a:p>
                    <a:p>
                      <a:r>
                        <a:rPr lang="en-US" sz="1400" dirty="0"/>
                        <a:t>Unplugged (S)</a:t>
                      </a:r>
                    </a:p>
                    <a:p>
                      <a:endParaRPr lang="en-US" sz="1400" dirty="0"/>
                    </a:p>
                    <a:p>
                      <a:r>
                        <a:rPr lang="en-US" sz="1400" dirty="0" err="1"/>
                        <a:t>keepin</a:t>
                      </a:r>
                      <a:r>
                        <a:rPr lang="en-US" sz="1400" dirty="0"/>
                        <a:t>’ It REAL (S)</a:t>
                      </a:r>
                    </a:p>
                    <a:p>
                      <a:endParaRPr lang="en-US" sz="1400" dirty="0"/>
                    </a:p>
                    <a:p>
                      <a:r>
                        <a:rPr lang="en-US" sz="1400" dirty="0"/>
                        <a:t>ATLAS (S)</a:t>
                      </a:r>
                    </a:p>
                    <a:p>
                      <a:endParaRPr lang="en-US" sz="1400" dirty="0"/>
                    </a:p>
                    <a:p>
                      <a:r>
                        <a:rPr lang="en-US" sz="1400" dirty="0"/>
                        <a:t>Strengthening Families Program (M)</a:t>
                      </a:r>
                    </a:p>
                    <a:p>
                      <a:endParaRPr lang="en-US" sz="1400" dirty="0"/>
                    </a:p>
                    <a:p>
                      <a:r>
                        <a:rPr lang="en-US" sz="1400" dirty="0"/>
                        <a:t>Guiding Good Choices (F)</a:t>
                      </a:r>
                    </a:p>
                  </a:txBody>
                  <a:tcPr/>
                </a:tc>
                <a:tc>
                  <a:txBody>
                    <a:bodyPr/>
                    <a:lstStyle/>
                    <a:p>
                      <a:r>
                        <a:rPr lang="en-US" sz="1400" dirty="0"/>
                        <a:t>Parent Handbook (C)</a:t>
                      </a:r>
                    </a:p>
                  </a:txBody>
                  <a:tcPr/>
                </a:tc>
                <a:extLst>
                  <a:ext uri="{0D108BD9-81ED-4DB2-BD59-A6C34878D82A}">
                    <a16:rowId xmlns:a16="http://schemas.microsoft.com/office/drawing/2014/main" val="3494079572"/>
                  </a:ext>
                </a:extLst>
              </a:tr>
              <a:tr h="865638">
                <a:tc>
                  <a:txBody>
                    <a:bodyPr/>
                    <a:lstStyle/>
                    <a:p>
                      <a:r>
                        <a:rPr lang="en-US" sz="2000" dirty="0"/>
                        <a:t>Selective</a:t>
                      </a:r>
                    </a:p>
                  </a:txBody>
                  <a:tcPr/>
                </a:tc>
                <a:tc>
                  <a:txBody>
                    <a:bodyPr/>
                    <a:lstStyle/>
                    <a:p>
                      <a:r>
                        <a:rPr lang="en-US" sz="1400" dirty="0"/>
                        <a:t>Nurse-Family Partnership Program (F)</a:t>
                      </a:r>
                    </a:p>
                    <a:p>
                      <a:endParaRPr lang="en-US" sz="1400" dirty="0"/>
                    </a:p>
                    <a:p>
                      <a:r>
                        <a:rPr lang="en-US" sz="1400" dirty="0"/>
                        <a:t>Preventive Treatment Program (M)</a:t>
                      </a:r>
                    </a:p>
                    <a:p>
                      <a:endParaRPr lang="en-US" sz="1400" dirty="0"/>
                    </a:p>
                  </a:txBody>
                  <a:tcPr/>
                </a:tc>
                <a:tc>
                  <a:txBody>
                    <a:bodyPr/>
                    <a:lstStyle/>
                    <a:p>
                      <a:r>
                        <a:rPr lang="en-US" sz="1400" dirty="0" err="1"/>
                        <a:t>Preventure</a:t>
                      </a:r>
                      <a:r>
                        <a:rPr lang="en-US" sz="1400" dirty="0"/>
                        <a:t>/ Adventure (S)</a:t>
                      </a:r>
                    </a:p>
                  </a:txBody>
                  <a:tcPr/>
                </a:tc>
                <a:tc>
                  <a:txBody>
                    <a:bodyPr/>
                    <a:lstStyle/>
                    <a:p>
                      <a:endParaRPr lang="en-US" sz="1400" dirty="0"/>
                    </a:p>
                  </a:txBody>
                  <a:tcPr/>
                </a:tc>
                <a:extLst>
                  <a:ext uri="{0D108BD9-81ED-4DB2-BD59-A6C34878D82A}">
                    <a16:rowId xmlns:a16="http://schemas.microsoft.com/office/drawing/2014/main" val="13134035"/>
                  </a:ext>
                </a:extLst>
              </a:tr>
              <a:tr h="713459">
                <a:tc>
                  <a:txBody>
                    <a:bodyPr/>
                    <a:lstStyle/>
                    <a:p>
                      <a:r>
                        <a:rPr lang="en-US" sz="2000" dirty="0"/>
                        <a:t>Indicated</a:t>
                      </a:r>
                    </a:p>
                  </a:txBody>
                  <a:tcPr/>
                </a:tc>
                <a:tc>
                  <a:txBody>
                    <a:bodyPr/>
                    <a:lstStyle/>
                    <a:p>
                      <a:r>
                        <a:rPr lang="en-US" sz="1400" dirty="0"/>
                        <a:t>Fast Track (M)</a:t>
                      </a:r>
                    </a:p>
                  </a:txBody>
                  <a:tcPr/>
                </a:tc>
                <a:tc>
                  <a:txBody>
                    <a:bodyPr/>
                    <a:lstStyle/>
                    <a:p>
                      <a:endParaRPr lang="en-US" sz="1400"/>
                    </a:p>
                  </a:txBody>
                  <a:tcPr/>
                </a:tc>
                <a:tc>
                  <a:txBody>
                    <a:bodyPr/>
                    <a:lstStyle/>
                    <a:p>
                      <a:r>
                        <a:rPr lang="en-US" sz="1400" dirty="0"/>
                        <a:t>BASICS (C)</a:t>
                      </a:r>
                    </a:p>
                  </a:txBody>
                  <a:tcPr/>
                </a:tc>
                <a:extLst>
                  <a:ext uri="{0D108BD9-81ED-4DB2-BD59-A6C34878D82A}">
                    <a16:rowId xmlns:a16="http://schemas.microsoft.com/office/drawing/2014/main" val="2689240165"/>
                  </a:ext>
                </a:extLst>
              </a:tr>
            </a:tbl>
          </a:graphicData>
        </a:graphic>
      </p:graphicFrame>
      <p:sp>
        <p:nvSpPr>
          <p:cNvPr id="4" name="Rectangle 3">
            <a:extLst>
              <a:ext uri="{FF2B5EF4-FFF2-40B4-BE49-F238E27FC236}">
                <a16:creationId xmlns:a16="http://schemas.microsoft.com/office/drawing/2014/main" id="{01F35741-97ED-4DEC-9A94-C13CCF1C5549}"/>
              </a:ext>
            </a:extLst>
          </p:cNvPr>
          <p:cNvSpPr/>
          <p:nvPr/>
        </p:nvSpPr>
        <p:spPr>
          <a:xfrm>
            <a:off x="431548" y="6460693"/>
            <a:ext cx="10631786" cy="430887"/>
          </a:xfrm>
          <a:prstGeom prst="rect">
            <a:avLst/>
          </a:prstGeom>
        </p:spPr>
        <p:txBody>
          <a:bodyPr wrap="square">
            <a:spAutoFit/>
          </a:bodyPr>
          <a:lstStyle/>
          <a:p>
            <a:r>
              <a:rPr lang="en-US" sz="1100" dirty="0"/>
              <a:t>For the full list of interventions, The Surgeon General’s Report on Alcohol, Drugs and Health  (2016)</a:t>
            </a:r>
            <a:br>
              <a:rPr lang="en-US" sz="1100" dirty="0"/>
            </a:br>
            <a:r>
              <a:rPr lang="en-US" sz="1100" dirty="0"/>
              <a:t>Appendix B- </a:t>
            </a:r>
            <a:r>
              <a:rPr lang="en-US" sz="1100" dirty="0">
                <a:hlinkClick r:id="rId3"/>
              </a:rPr>
              <a:t>https://www.ncbi.nlm.nih.gov/books/NBK424857/pdf/Bookshelf_NBK424857.pdf</a:t>
            </a:r>
            <a:r>
              <a:rPr lang="en-US" sz="1100" dirty="0"/>
              <a:t> </a:t>
            </a:r>
          </a:p>
        </p:txBody>
      </p:sp>
      <p:sp>
        <p:nvSpPr>
          <p:cNvPr id="5" name="Rectangle 4">
            <a:extLst>
              <a:ext uri="{FF2B5EF4-FFF2-40B4-BE49-F238E27FC236}">
                <a16:creationId xmlns:a16="http://schemas.microsoft.com/office/drawing/2014/main" id="{5BECD6E5-85D2-4C01-BD18-BA00A8C29211}"/>
              </a:ext>
            </a:extLst>
          </p:cNvPr>
          <p:cNvSpPr/>
          <p:nvPr/>
        </p:nvSpPr>
        <p:spPr>
          <a:xfrm>
            <a:off x="3587044" y="6222238"/>
            <a:ext cx="10631786" cy="276999"/>
          </a:xfrm>
          <a:prstGeom prst="rect">
            <a:avLst/>
          </a:prstGeom>
        </p:spPr>
        <p:txBody>
          <a:bodyPr wrap="square">
            <a:spAutoFit/>
          </a:bodyPr>
          <a:lstStyle/>
          <a:p>
            <a:r>
              <a:rPr lang="en-US" sz="1200" dirty="0"/>
              <a:t>S: school; M: multicomponent; F: family; C: college </a:t>
            </a:r>
          </a:p>
        </p:txBody>
      </p:sp>
    </p:spTree>
    <p:extLst>
      <p:ext uri="{BB962C8B-B14F-4D97-AF65-F5344CB8AC3E}">
        <p14:creationId xmlns:p14="http://schemas.microsoft.com/office/powerpoint/2010/main" val="1938374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9832A-C36C-4C6E-9D35-EAF710E66D61}"/>
              </a:ext>
            </a:extLst>
          </p:cNvPr>
          <p:cNvPicPr>
            <a:picLocks noChangeAspect="1"/>
          </p:cNvPicPr>
          <p:nvPr/>
        </p:nvPicPr>
        <p:blipFill>
          <a:blip r:embed="rId2"/>
          <a:stretch>
            <a:fillRect/>
          </a:stretch>
        </p:blipFill>
        <p:spPr>
          <a:xfrm>
            <a:off x="2377144" y="-1"/>
            <a:ext cx="7054186" cy="6396335"/>
          </a:xfrm>
          <a:prstGeom prst="rect">
            <a:avLst/>
          </a:prstGeom>
        </p:spPr>
      </p:pic>
      <p:sp>
        <p:nvSpPr>
          <p:cNvPr id="3" name="Rectangle 2">
            <a:extLst>
              <a:ext uri="{FF2B5EF4-FFF2-40B4-BE49-F238E27FC236}">
                <a16:creationId xmlns:a16="http://schemas.microsoft.com/office/drawing/2014/main" id="{F49E5BF5-7695-4249-A62C-DF4BF1FC886D}"/>
              </a:ext>
            </a:extLst>
          </p:cNvPr>
          <p:cNvSpPr/>
          <p:nvPr/>
        </p:nvSpPr>
        <p:spPr>
          <a:xfrm>
            <a:off x="2776537" y="6396335"/>
            <a:ext cx="7065818" cy="461665"/>
          </a:xfrm>
          <a:prstGeom prst="rect">
            <a:avLst/>
          </a:prstGeom>
        </p:spPr>
        <p:txBody>
          <a:bodyPr wrap="square">
            <a:spAutoFit/>
          </a:bodyPr>
          <a:lstStyle/>
          <a:p>
            <a:r>
              <a:rPr lang="en-US" sz="1200" dirty="0"/>
              <a:t>The Surgeon General’s Report on Alcohol, Drugs and Health  (2016)</a:t>
            </a:r>
            <a:br>
              <a:rPr lang="en-US" sz="1200" dirty="0"/>
            </a:br>
            <a:r>
              <a:rPr lang="en-US" sz="1200" dirty="0">
                <a:hlinkClick r:id="rId3"/>
              </a:rPr>
              <a:t>https://www.ncbi.nlm.nih.gov/books/NBK424857/pdf/Bookshelf_NBK424857.pdf</a:t>
            </a:r>
            <a:r>
              <a:rPr lang="en-US" sz="1200" dirty="0"/>
              <a:t> </a:t>
            </a:r>
          </a:p>
        </p:txBody>
      </p:sp>
    </p:spTree>
    <p:extLst>
      <p:ext uri="{BB962C8B-B14F-4D97-AF65-F5344CB8AC3E}">
        <p14:creationId xmlns:p14="http://schemas.microsoft.com/office/powerpoint/2010/main" val="337634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0331" y="0"/>
            <a:ext cx="8627022" cy="6319210"/>
          </a:xfrm>
          <a:prstGeom prst="rect">
            <a:avLst/>
          </a:prstGeom>
        </p:spPr>
      </p:pic>
      <p:sp>
        <p:nvSpPr>
          <p:cNvPr id="3" name="Rectangle 2"/>
          <p:cNvSpPr/>
          <p:nvPr/>
        </p:nvSpPr>
        <p:spPr>
          <a:xfrm>
            <a:off x="3937808" y="6501739"/>
            <a:ext cx="4717920" cy="430887"/>
          </a:xfrm>
          <a:prstGeom prst="rect">
            <a:avLst/>
          </a:prstGeom>
        </p:spPr>
        <p:txBody>
          <a:bodyPr wrap="square">
            <a:spAutoFit/>
          </a:bodyPr>
          <a:lstStyle/>
          <a:p>
            <a:r>
              <a:rPr lang="en-US" sz="1050" dirty="0">
                <a:hlinkClick r:id="rId3">
                  <a:extLst>
                    <a:ext uri="{A12FA001-AC4F-418D-AE19-62706E023703}">
                      <ahyp:hlinkClr xmlns:ahyp="http://schemas.microsoft.com/office/drawing/2018/hyperlinkcolor" val="tx"/>
                    </a:ext>
                  </a:extLst>
                </a:hlinkClick>
              </a:rPr>
              <a:t>https://www.unodc.org/documents/prevention/standards_180412.pdf</a:t>
            </a:r>
            <a:r>
              <a:rPr lang="en-US" sz="1050" dirty="0"/>
              <a:t> </a:t>
            </a:r>
          </a:p>
          <a:p>
            <a:endParaRPr lang="en-US" sz="1050" dirty="0"/>
          </a:p>
        </p:txBody>
      </p:sp>
    </p:spTree>
    <p:extLst>
      <p:ext uri="{BB962C8B-B14F-4D97-AF65-F5344CB8AC3E}">
        <p14:creationId xmlns:p14="http://schemas.microsoft.com/office/powerpoint/2010/main" val="525742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9613-3EF8-4F1F-B8F5-1AE2A6595EDD}"/>
              </a:ext>
            </a:extLst>
          </p:cNvPr>
          <p:cNvSpPr>
            <a:spLocks noGrp="1"/>
          </p:cNvSpPr>
          <p:nvPr>
            <p:ph type="title"/>
          </p:nvPr>
        </p:nvSpPr>
        <p:spPr>
          <a:xfrm>
            <a:off x="2165774" y="1172030"/>
            <a:ext cx="9281160" cy="3520440"/>
          </a:xfrm>
        </p:spPr>
        <p:txBody>
          <a:bodyPr>
            <a:noAutofit/>
          </a:bodyPr>
          <a:lstStyle/>
          <a:p>
            <a:r>
              <a:rPr lang="en-US" sz="4000" dirty="0"/>
              <a:t>A public health approach to the development of a national alcohol policy in an under-resourced setting: The case of Lebanon</a:t>
            </a:r>
          </a:p>
        </p:txBody>
      </p:sp>
      <p:sp>
        <p:nvSpPr>
          <p:cNvPr id="3" name="Text Placeholder 2">
            <a:extLst>
              <a:ext uri="{FF2B5EF4-FFF2-40B4-BE49-F238E27FC236}">
                <a16:creationId xmlns:a16="http://schemas.microsoft.com/office/drawing/2014/main" id="{9B552DB8-C2B5-4E6E-944C-F95F828E66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4005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Documents and Settings\user\My Documents\First Term 2003\Mandell\selected pics\baalbek2.jpg">
            <a:extLst>
              <a:ext uri="{FF2B5EF4-FFF2-40B4-BE49-F238E27FC236}">
                <a16:creationId xmlns:a16="http://schemas.microsoft.com/office/drawing/2014/main" id="{043EC943-EF0B-42A3-8757-B77F995C5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136136"/>
            <a:ext cx="2438400" cy="330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Documents and Settings\user\My Documents\First Term 2003\Mandell\selected pics\scenery9.jpg">
            <a:extLst>
              <a:ext uri="{FF2B5EF4-FFF2-40B4-BE49-F238E27FC236}">
                <a16:creationId xmlns:a16="http://schemas.microsoft.com/office/drawing/2014/main" id="{D5DBD225-DCDA-414E-9431-255D1B3832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750" y="3534838"/>
            <a:ext cx="2133600" cy="30891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5">
            <a:extLst>
              <a:ext uri="{FF2B5EF4-FFF2-40B4-BE49-F238E27FC236}">
                <a16:creationId xmlns:a16="http://schemas.microsoft.com/office/drawing/2014/main" id="{B179D08E-C2D4-4DFB-86C8-DE3DED737B68}"/>
              </a:ext>
            </a:extLst>
          </p:cNvPr>
          <p:cNvGraphicFramePr>
            <a:graphicFrameLocks noChangeAspect="1"/>
          </p:cNvGraphicFramePr>
          <p:nvPr>
            <p:extLst>
              <p:ext uri="{D42A27DB-BD31-4B8C-83A1-F6EECF244321}">
                <p14:modId xmlns:p14="http://schemas.microsoft.com/office/powerpoint/2010/main" val="3350866500"/>
              </p:ext>
            </p:extLst>
          </p:nvPr>
        </p:nvGraphicFramePr>
        <p:xfrm>
          <a:off x="525624" y="127000"/>
          <a:ext cx="2531675" cy="3352800"/>
        </p:xfrm>
        <a:graphic>
          <a:graphicData uri="http://schemas.openxmlformats.org/presentationml/2006/ole">
            <mc:AlternateContent xmlns:mc="http://schemas.openxmlformats.org/markup-compatibility/2006">
              <mc:Choice xmlns:v="urn:schemas-microsoft-com:vml" Requires="v">
                <p:oleObj spid="_x0000_s2113" name="Photo Editor Photo" r:id="rId6" imgW="1752381" imgH="2476190" progId="MSPhotoEd.3">
                  <p:embed/>
                </p:oleObj>
              </mc:Choice>
              <mc:Fallback>
                <p:oleObj name="Photo Editor Photo" r:id="rId6" imgW="1752381" imgH="2476190" progId="MSPhotoEd.3">
                  <p:embed/>
                  <p:pic>
                    <p:nvPicPr>
                      <p:cNvPr id="205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24" y="127000"/>
                        <a:ext cx="2531675" cy="3352800"/>
                      </a:xfrm>
                      <a:prstGeom prst="rect">
                        <a:avLst/>
                      </a:prstGeom>
                      <a:noFill/>
                      <a:ln>
                        <a:noFill/>
                      </a:ln>
                      <a:effectLst/>
                    </p:spPr>
                  </p:pic>
                </p:oleObj>
              </mc:Fallback>
            </mc:AlternateContent>
          </a:graphicData>
        </a:graphic>
      </p:graphicFrame>
      <p:pic>
        <p:nvPicPr>
          <p:cNvPr id="6" name="Picture 2" descr="http://arabic-media.com/picture_gallery/images/lb/2293675150096417300eTBwCT_ph.jpg">
            <a:extLst>
              <a:ext uri="{FF2B5EF4-FFF2-40B4-BE49-F238E27FC236}">
                <a16:creationId xmlns:a16="http://schemas.microsoft.com/office/drawing/2014/main" id="{08E96B14-87A1-4210-A8E1-A3F30C7B02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25" t="1681" r="814" b="758"/>
          <a:stretch/>
        </p:blipFill>
        <p:spPr bwMode="auto">
          <a:xfrm>
            <a:off x="8195389" y="391885"/>
            <a:ext cx="3271934" cy="2453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blog.goinleb.com/wordpress/wp-content/uploads/2011/04/ByblosHarbour.jpeg">
            <a:extLst>
              <a:ext uri="{FF2B5EF4-FFF2-40B4-BE49-F238E27FC236}">
                <a16:creationId xmlns:a16="http://schemas.microsoft.com/office/drawing/2014/main" id="{C8C2FA43-61E9-4EA8-B470-D15B82AF1D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6385" y="345336"/>
            <a:ext cx="3205768" cy="2500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eb.mac.com/scodrington/TravelDiaries/Middle_East_Travel_Diary_2010/Entries/2010/7/7_Day_20_-_Beirut_to_Baalbeck_files/day20a_1.jpg">
            <a:extLst>
              <a:ext uri="{FF2B5EF4-FFF2-40B4-BE49-F238E27FC236}">
                <a16:creationId xmlns:a16="http://schemas.microsoft.com/office/drawing/2014/main" id="{7A3C591B-00AC-46FC-A727-88F9C0D499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7051" y="4458517"/>
            <a:ext cx="3248189" cy="2165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FE13BE5-CE01-48FA-ABFC-B988A0E06F20}"/>
              </a:ext>
            </a:extLst>
          </p:cNvPr>
          <p:cNvPicPr>
            <a:picLocks noChangeAspect="1"/>
          </p:cNvPicPr>
          <p:nvPr/>
        </p:nvPicPr>
        <p:blipFill>
          <a:blip r:embed="rId11"/>
          <a:stretch>
            <a:fillRect/>
          </a:stretch>
        </p:blipFill>
        <p:spPr>
          <a:xfrm>
            <a:off x="8362653" y="3340360"/>
            <a:ext cx="3576597" cy="2687216"/>
          </a:xfrm>
          <a:prstGeom prst="rect">
            <a:avLst/>
          </a:prstGeom>
        </p:spPr>
      </p:pic>
      <p:sp>
        <p:nvSpPr>
          <p:cNvPr id="7" name="Rectangle 6">
            <a:extLst>
              <a:ext uri="{FF2B5EF4-FFF2-40B4-BE49-F238E27FC236}">
                <a16:creationId xmlns:a16="http://schemas.microsoft.com/office/drawing/2014/main" id="{93337E61-2ADC-413B-B4B7-6D08C0BDF65D}"/>
              </a:ext>
            </a:extLst>
          </p:cNvPr>
          <p:cNvSpPr/>
          <p:nvPr/>
        </p:nvSpPr>
        <p:spPr>
          <a:xfrm>
            <a:off x="5302898" y="3244334"/>
            <a:ext cx="2758127" cy="1015663"/>
          </a:xfrm>
          <a:prstGeom prst="rect">
            <a:avLst/>
          </a:prstGeom>
        </p:spPr>
        <p:txBody>
          <a:bodyPr wrap="none">
            <a:spAutoFit/>
          </a:bodyPr>
          <a:lstStyle/>
          <a:p>
            <a:r>
              <a:rPr lang="en-US" sz="6000" dirty="0">
                <a:latin typeface="+mj-lt"/>
              </a:rPr>
              <a:t>LEBANON </a:t>
            </a:r>
            <a:endParaRPr lang="en-US" sz="2400" dirty="0">
              <a:latin typeface="+mj-lt"/>
            </a:endParaRPr>
          </a:p>
        </p:txBody>
      </p:sp>
    </p:spTree>
    <p:extLst>
      <p:ext uri="{BB962C8B-B14F-4D97-AF65-F5344CB8AC3E}">
        <p14:creationId xmlns:p14="http://schemas.microsoft.com/office/powerpoint/2010/main" val="597372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457200"/>
            <a:ext cx="8229600" cy="1143000"/>
          </a:xfrm>
          <a:solidFill>
            <a:schemeClr val="accent6">
              <a:lumMod val="40000"/>
              <a:lumOff val="60000"/>
            </a:schemeClr>
          </a:solidFill>
        </p:spPr>
        <p:txBody>
          <a:bodyPr>
            <a:noAutofit/>
          </a:bodyPr>
          <a:lstStyle/>
          <a:p>
            <a:br>
              <a:rPr lang="en-US" sz="1800" dirty="0">
                <a:solidFill>
                  <a:srgbClr val="C00000"/>
                </a:solidFill>
                <a:effectLst>
                  <a:outerShdw blurRad="38100" dist="38100" dir="2700000" algn="tl">
                    <a:srgbClr val="000000">
                      <a:alpha val="43137"/>
                    </a:srgbClr>
                  </a:outerShdw>
                </a:effectLst>
                <a:latin typeface="Arial Narrow" panose="020B0606020202030204" pitchFamily="34" charset="0"/>
                <a:sym typeface="Wingdings" panose="05000000000000000000" pitchFamily="2" charset="2"/>
              </a:rPr>
            </a:br>
            <a:r>
              <a:rPr lang="en-US" sz="1800" dirty="0">
                <a:effectLst>
                  <a:outerShdw blurRad="38100" dist="38100" dir="2700000" algn="tl">
                    <a:srgbClr val="000000">
                      <a:alpha val="43137"/>
                    </a:srgbClr>
                  </a:outerShdw>
                </a:effectLst>
                <a:latin typeface="Arial Narrow" panose="020B0606020202030204" pitchFamily="34" charset="0"/>
                <a:ea typeface="Tahoma" pitchFamily="34" charset="0"/>
                <a:cs typeface="Tahoma" pitchFamily="34" charset="0"/>
              </a:rPr>
              <a:t>“LEBANON is located on the Eastern shores of the Mediterranean Sea, at the Crossroads of land and sea routes that link Europe, Asia and Africa”</a:t>
            </a:r>
            <a:br>
              <a:rPr lang="en-US" sz="1800" dirty="0">
                <a:effectLst>
                  <a:outerShdw blurRad="38100" dist="38100" dir="2700000" algn="tl">
                    <a:srgbClr val="000000">
                      <a:alpha val="43137"/>
                    </a:srgbClr>
                  </a:outerShdw>
                </a:effectLst>
                <a:latin typeface="Arial Narrow" panose="020B0606020202030204" pitchFamily="34" charset="0"/>
                <a:ea typeface="Tahoma" pitchFamily="34" charset="0"/>
                <a:cs typeface="Tahoma" pitchFamily="34" charset="0"/>
              </a:rPr>
            </a:br>
            <a:endParaRPr lang="en-US" sz="1800" dirty="0">
              <a:effectLst>
                <a:outerShdw blurRad="38100" dist="38100" dir="2700000" algn="tl">
                  <a:srgbClr val="000000">
                    <a:alpha val="43137"/>
                  </a:srgbClr>
                </a:outerShdw>
              </a:effectLst>
              <a:latin typeface="Arial Narrow" panose="020B0606020202030204" pitchFamily="34" charset="0"/>
            </a:endParaRPr>
          </a:p>
        </p:txBody>
      </p:sp>
      <p:pic>
        <p:nvPicPr>
          <p:cNvPr id="4" name="Picture 3" descr="A picture containing text, map&#10;&#10;Description automatically generated">
            <a:extLst>
              <a:ext uri="{FF2B5EF4-FFF2-40B4-BE49-F238E27FC236}">
                <a16:creationId xmlns:a16="http://schemas.microsoft.com/office/drawing/2014/main" id="{6577EF44-C149-44BD-AAD4-771FC51C5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752600"/>
            <a:ext cx="8229600" cy="4908956"/>
          </a:xfrm>
          <a:prstGeom prst="rect">
            <a:avLst/>
          </a:prstGeom>
        </p:spPr>
      </p:pic>
    </p:spTree>
    <p:extLst>
      <p:ext uri="{BB962C8B-B14F-4D97-AF65-F5344CB8AC3E}">
        <p14:creationId xmlns:p14="http://schemas.microsoft.com/office/powerpoint/2010/main" val="2019407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E8674-34F7-4EA6-9A47-531C64554911}"/>
              </a:ext>
            </a:extLst>
          </p:cNvPr>
          <p:cNvSpPr>
            <a:spLocks noGrp="1"/>
          </p:cNvSpPr>
          <p:nvPr>
            <p:ph type="title"/>
          </p:nvPr>
        </p:nvSpPr>
        <p:spPr/>
        <p:txBody>
          <a:bodyPr/>
          <a:lstStyle/>
          <a:p>
            <a:r>
              <a:rPr lang="en-US" dirty="0"/>
              <a:t>Why alcohol</a:t>
            </a:r>
          </a:p>
        </p:txBody>
      </p:sp>
      <p:sp>
        <p:nvSpPr>
          <p:cNvPr id="3" name="Content Placeholder 2">
            <a:extLst>
              <a:ext uri="{FF2B5EF4-FFF2-40B4-BE49-F238E27FC236}">
                <a16:creationId xmlns:a16="http://schemas.microsoft.com/office/drawing/2014/main" id="{8CD4AF0D-0301-4133-B68E-AA790325A949}"/>
              </a:ext>
            </a:extLst>
          </p:cNvPr>
          <p:cNvSpPr>
            <a:spLocks noGrp="1"/>
          </p:cNvSpPr>
          <p:nvPr>
            <p:ph idx="1"/>
          </p:nvPr>
        </p:nvSpPr>
        <p:spPr>
          <a:xfrm>
            <a:off x="1069848" y="2121408"/>
            <a:ext cx="4505329" cy="4050792"/>
          </a:xfrm>
        </p:spPr>
        <p:txBody>
          <a:bodyPr>
            <a:normAutofit/>
          </a:bodyPr>
          <a:lstStyle/>
          <a:p>
            <a:r>
              <a:rPr lang="en-US" sz="2400" dirty="0">
                <a:latin typeface="Rockwell" panose="02060603020205020403" pitchFamily="18" charset="0"/>
                <a:cs typeface="Arial" panose="020B0604020202020204" pitchFamily="34" charset="0"/>
              </a:rPr>
              <a:t>“Alcohol: </a:t>
            </a:r>
            <a:r>
              <a:rPr lang="en-US" sz="2400" dirty="0">
                <a:solidFill>
                  <a:schemeClr val="accent1"/>
                </a:solidFill>
                <a:latin typeface="Rockwell" panose="02060603020205020403" pitchFamily="18" charset="0"/>
                <a:cs typeface="Arial" panose="020B0604020202020204" pitchFamily="34" charset="0"/>
              </a:rPr>
              <a:t>NO Ordinary Commodity</a:t>
            </a:r>
            <a:r>
              <a:rPr lang="en-US" sz="2400" dirty="0">
                <a:latin typeface="Rockwell" panose="02060603020205020403" pitchFamily="18" charset="0"/>
                <a:cs typeface="Arial" panose="020B0604020202020204" pitchFamily="34" charset="0"/>
              </a:rPr>
              <a:t>” </a:t>
            </a:r>
            <a:r>
              <a:rPr lang="en-US" sz="1400" baseline="-25000" dirty="0">
                <a:latin typeface="Rockwell" panose="02060603020205020403" pitchFamily="18" charset="0"/>
                <a:cs typeface="Arial" panose="020B0604020202020204" pitchFamily="34" charset="0"/>
              </a:rPr>
              <a:t>(The Alcohol and Public Policy Group)</a:t>
            </a:r>
            <a:endParaRPr lang="en-US" sz="2400" baseline="-25000" dirty="0">
              <a:latin typeface="Rockwell" panose="02060603020205020403" pitchFamily="18" charset="0"/>
              <a:cs typeface="Arial" panose="020B0604020202020204" pitchFamily="34" charset="0"/>
            </a:endParaRPr>
          </a:p>
          <a:p>
            <a:r>
              <a:rPr lang="en-US" sz="2400" dirty="0">
                <a:latin typeface="Rockwell" panose="02060603020205020403" pitchFamily="18" charset="0"/>
                <a:cs typeface="Arial" panose="020B0604020202020204" pitchFamily="34" charset="0"/>
              </a:rPr>
              <a:t>Its harms are </a:t>
            </a:r>
            <a:r>
              <a:rPr lang="en-US" sz="2400" dirty="0">
                <a:solidFill>
                  <a:schemeClr val="accent1"/>
                </a:solidFill>
                <a:latin typeface="Rockwell" panose="02060603020205020403" pitchFamily="18" charset="0"/>
                <a:cs typeface="Arial" panose="020B0604020202020204" pitchFamily="34" charset="0"/>
              </a:rPr>
              <a:t>preventable</a:t>
            </a:r>
          </a:p>
          <a:p>
            <a:r>
              <a:rPr lang="en-US" sz="2400" dirty="0">
                <a:latin typeface="Rockwell" panose="02060603020205020403" pitchFamily="18" charset="0"/>
                <a:cs typeface="Arial" panose="020B0604020202020204" pitchFamily="34" charset="0"/>
              </a:rPr>
              <a:t>It is a public health and developmental issue [</a:t>
            </a:r>
            <a:r>
              <a:rPr lang="en-US" dirty="0"/>
              <a:t>alcohol has been identified as an </a:t>
            </a:r>
            <a:r>
              <a:rPr lang="en-US" dirty="0">
                <a:solidFill>
                  <a:schemeClr val="accent1"/>
                </a:solidFill>
              </a:rPr>
              <a:t>obstacle to achieving 12 out of 17 SDGs].</a:t>
            </a:r>
            <a:r>
              <a:rPr lang="en-US" sz="2400" dirty="0">
                <a:solidFill>
                  <a:schemeClr val="accent1"/>
                </a:solidFill>
              </a:rPr>
              <a:t> </a:t>
            </a:r>
            <a:endParaRPr lang="en-US" sz="2400" dirty="0"/>
          </a:p>
          <a:p>
            <a:r>
              <a:rPr lang="en-US" sz="1800" i="1" dirty="0"/>
              <a:t>“Because alcohol is no ordinary commodity, the public has a right to expect a more enlightened approach to alcohol policy” </a:t>
            </a:r>
            <a:r>
              <a:rPr lang="en-US" sz="1600" baseline="-25000" dirty="0">
                <a:latin typeface="Rockwell" panose="02060603020205020403" pitchFamily="18" charset="0"/>
                <a:cs typeface="Arial" panose="020B0604020202020204" pitchFamily="34" charset="0"/>
              </a:rPr>
              <a:t>(The Alcohol and Public Policy Group)</a:t>
            </a:r>
            <a:endParaRPr lang="en-US" sz="2800" baseline="-25000" dirty="0">
              <a:latin typeface="Rockwell" panose="02060603020205020403" pitchFamily="18" charset="0"/>
              <a:cs typeface="Arial" panose="020B0604020202020204" pitchFamily="34" charset="0"/>
            </a:endParaRPr>
          </a:p>
          <a:p>
            <a:endParaRPr lang="en-US" sz="1600" i="1" dirty="0"/>
          </a:p>
        </p:txBody>
      </p:sp>
      <p:graphicFrame>
        <p:nvGraphicFramePr>
          <p:cNvPr id="4" name="Diagram 3">
            <a:extLst>
              <a:ext uri="{FF2B5EF4-FFF2-40B4-BE49-F238E27FC236}">
                <a16:creationId xmlns:a16="http://schemas.microsoft.com/office/drawing/2014/main" id="{0F36A414-7A87-4B86-80C7-44C5E350F369}"/>
              </a:ext>
            </a:extLst>
          </p:cNvPr>
          <p:cNvGraphicFramePr/>
          <p:nvPr>
            <p:extLst>
              <p:ext uri="{D42A27DB-BD31-4B8C-83A1-F6EECF244321}">
                <p14:modId xmlns:p14="http://schemas.microsoft.com/office/powerpoint/2010/main" val="3414226149"/>
              </p:ext>
            </p:extLst>
          </p:nvPr>
        </p:nvGraphicFramePr>
        <p:xfrm>
          <a:off x="4669654" y="685800"/>
          <a:ext cx="8091503" cy="5687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Isosceles Triangle 5">
            <a:extLst>
              <a:ext uri="{FF2B5EF4-FFF2-40B4-BE49-F238E27FC236}">
                <a16:creationId xmlns:a16="http://schemas.microsoft.com/office/drawing/2014/main" id="{4963C492-17C8-48EC-BD91-191B8FFA3AD0}"/>
              </a:ext>
            </a:extLst>
          </p:cNvPr>
          <p:cNvSpPr/>
          <p:nvPr/>
        </p:nvSpPr>
        <p:spPr>
          <a:xfrm>
            <a:off x="6809173" y="887190"/>
            <a:ext cx="949911" cy="6303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B58F3D0-7112-4E9A-80BE-5889C33A6426}"/>
              </a:ext>
            </a:extLst>
          </p:cNvPr>
          <p:cNvSpPr/>
          <p:nvPr/>
        </p:nvSpPr>
        <p:spPr>
          <a:xfrm rot="10800000">
            <a:off x="9740283" y="974146"/>
            <a:ext cx="949911" cy="6303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175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3751" y="0"/>
            <a:ext cx="10058400" cy="1609344"/>
          </a:xfrm>
        </p:spPr>
        <p:txBody>
          <a:bodyPr/>
          <a:lstStyle/>
          <a:p>
            <a:r>
              <a:rPr lang="en-US" dirty="0"/>
              <a:t>My research has shown:</a:t>
            </a:r>
          </a:p>
        </p:txBody>
      </p:sp>
      <p:sp>
        <p:nvSpPr>
          <p:cNvPr id="5" name="Content Placeholder 4"/>
          <p:cNvSpPr>
            <a:spLocks noGrp="1"/>
          </p:cNvSpPr>
          <p:nvPr>
            <p:ph idx="1"/>
          </p:nvPr>
        </p:nvSpPr>
        <p:spPr>
          <a:xfrm>
            <a:off x="585105" y="1482430"/>
            <a:ext cx="10058400" cy="4050792"/>
          </a:xfrm>
        </p:spPr>
        <p:txBody>
          <a:bodyPr>
            <a:normAutofit fontScale="25000" lnSpcReduction="20000"/>
          </a:bodyPr>
          <a:lstStyle/>
          <a:p>
            <a:r>
              <a:rPr lang="en-US" sz="11200" dirty="0"/>
              <a:t> Drinking starts as early as 13</a:t>
            </a:r>
          </a:p>
          <a:p>
            <a:endParaRPr lang="en-US" sz="11200" dirty="0"/>
          </a:p>
          <a:p>
            <a:r>
              <a:rPr lang="en-US" sz="11200" dirty="0"/>
              <a:t> More young people are drinking, especially females </a:t>
            </a:r>
          </a:p>
          <a:p>
            <a:endParaRPr lang="en-US" sz="11200" dirty="0"/>
          </a:p>
          <a:p>
            <a:r>
              <a:rPr lang="en-US" sz="11200" dirty="0"/>
              <a:t> Drinking is more regular than occasional </a:t>
            </a:r>
          </a:p>
          <a:p>
            <a:endParaRPr lang="en-US" sz="11200" dirty="0"/>
          </a:p>
          <a:p>
            <a:r>
              <a:rPr lang="en-US" sz="11200" dirty="0"/>
              <a:t> Drinking done more harmfully than “responsibly”  with significant numbers reporting drunk driving </a:t>
            </a:r>
          </a:p>
          <a:p>
            <a:endParaRPr lang="en-US" sz="11200" dirty="0"/>
          </a:p>
          <a:p>
            <a:r>
              <a:rPr lang="en-US" sz="11200" dirty="0"/>
              <a:t>At higher risk of other mental health problems (prescription drug abuse, gambling, suicide…) </a:t>
            </a:r>
          </a:p>
          <a:p>
            <a:endParaRPr lang="en-US" dirty="0"/>
          </a:p>
        </p:txBody>
      </p:sp>
      <p:pic>
        <p:nvPicPr>
          <p:cNvPr id="6" name="Picture 5" descr="C:\Users\lg01\Pictures\drunk-teenag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038" y="804672"/>
            <a:ext cx="1136015" cy="1400175"/>
          </a:xfrm>
          <a:prstGeom prst="rect">
            <a:avLst/>
          </a:prstGeom>
          <a:noFill/>
          <a:ln>
            <a:noFill/>
          </a:ln>
        </p:spPr>
      </p:pic>
      <p:pic>
        <p:nvPicPr>
          <p:cNvPr id="7" name="Picture 6" descr="Shoeboxed Graph Increase - Line Graph Increase, HD Png Download ..."/>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801267" y="1400619"/>
            <a:ext cx="1734820" cy="1608455"/>
          </a:xfrm>
          <a:prstGeom prst="rect">
            <a:avLst/>
          </a:prstGeom>
          <a:noFill/>
          <a:ln>
            <a:noFill/>
          </a:ln>
        </p:spPr>
      </p:pic>
      <p:pic>
        <p:nvPicPr>
          <p:cNvPr id="8" name="Picture 7" descr="Alcohol Clock Stock Illustrations – 1,020 Alcohol Clock Stock ..."/>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8435" y="2499910"/>
            <a:ext cx="2019300" cy="2019300"/>
          </a:xfrm>
          <a:prstGeom prst="rect">
            <a:avLst/>
          </a:prstGeom>
          <a:noFill/>
          <a:ln>
            <a:noFill/>
          </a:ln>
        </p:spPr>
      </p:pic>
      <p:pic>
        <p:nvPicPr>
          <p:cNvPr id="9" name="Picture 8" descr="https://www.davidanber.com/wp-content/uploads/drunk-driver-out-of-control-1030x553.jpg?x10966"/>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18297" y="4376394"/>
            <a:ext cx="2383155" cy="1278890"/>
          </a:xfrm>
          <a:prstGeom prst="rect">
            <a:avLst/>
          </a:prstGeom>
          <a:noFill/>
          <a:ln>
            <a:noFill/>
          </a:ln>
        </p:spPr>
      </p:pic>
      <p:pic>
        <p:nvPicPr>
          <p:cNvPr id="10" name="Picture 9" descr="C:\Users\lg01\AppData\Local\Microsoft\Windows\INetCache\Content.MSO\967DDB7E.tmp"/>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8085" y="5655284"/>
            <a:ext cx="902125" cy="929852"/>
          </a:xfrm>
          <a:prstGeom prst="rect">
            <a:avLst/>
          </a:prstGeom>
          <a:noFill/>
          <a:ln>
            <a:noFill/>
          </a:ln>
        </p:spPr>
      </p:pic>
    </p:spTree>
    <p:extLst>
      <p:ext uri="{BB962C8B-B14F-4D97-AF65-F5344CB8AC3E}">
        <p14:creationId xmlns:p14="http://schemas.microsoft.com/office/powerpoint/2010/main" val="2184893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CABBA3-97C6-47EF-AF85-E8CE703234C9}"/>
              </a:ext>
            </a:extLst>
          </p:cNvPr>
          <p:cNvSpPr>
            <a:spLocks noGrp="1"/>
          </p:cNvSpPr>
          <p:nvPr>
            <p:ph type="title"/>
          </p:nvPr>
        </p:nvSpPr>
        <p:spPr>
          <a:xfrm>
            <a:off x="248102" y="-103728"/>
            <a:ext cx="10058400" cy="1609344"/>
          </a:xfrm>
        </p:spPr>
        <p:txBody>
          <a:bodyPr/>
          <a:lstStyle/>
          <a:p>
            <a:r>
              <a:rPr lang="en-US" dirty="0"/>
              <a:t>More research (youth perceptions)</a:t>
            </a:r>
          </a:p>
        </p:txBody>
      </p:sp>
      <p:sp>
        <p:nvSpPr>
          <p:cNvPr id="5" name="Content Placeholder 3">
            <a:extLst>
              <a:ext uri="{FF2B5EF4-FFF2-40B4-BE49-F238E27FC236}">
                <a16:creationId xmlns:a16="http://schemas.microsoft.com/office/drawing/2014/main" id="{36CA0C51-AD0B-4F38-A826-9FE730B48471}"/>
              </a:ext>
            </a:extLst>
          </p:cNvPr>
          <p:cNvSpPr>
            <a:spLocks noGrp="1"/>
          </p:cNvSpPr>
          <p:nvPr>
            <p:ph idx="1"/>
          </p:nvPr>
        </p:nvSpPr>
        <p:spPr>
          <a:xfrm>
            <a:off x="542392" y="1225136"/>
            <a:ext cx="10717278" cy="4050792"/>
          </a:xfrm>
        </p:spPr>
        <p:txBody>
          <a:bodyPr>
            <a:noAutofit/>
          </a:bodyPr>
          <a:lstStyle/>
          <a:p>
            <a:pPr marL="0" indent="0">
              <a:buNone/>
            </a:pPr>
            <a:r>
              <a:rPr lang="en-US" dirty="0">
                <a:latin typeface="Rockwell" panose="02060603020205020403" pitchFamily="18" charset="0"/>
              </a:rPr>
              <a:t>“</a:t>
            </a:r>
            <a:r>
              <a:rPr lang="en-US" b="1" dirty="0">
                <a:latin typeface="Rockwell" panose="02060603020205020403" pitchFamily="18" charset="0"/>
              </a:rPr>
              <a:t>It is </a:t>
            </a:r>
            <a:r>
              <a:rPr lang="en-US" b="1" dirty="0">
                <a:solidFill>
                  <a:schemeClr val="accent1"/>
                </a:solidFill>
                <a:latin typeface="Rockwell" panose="02060603020205020403" pitchFamily="18" charset="0"/>
              </a:rPr>
              <a:t>very easy [to get a drink]… </a:t>
            </a:r>
            <a:r>
              <a:rPr lang="en-US" dirty="0">
                <a:latin typeface="Rockwell" panose="02060603020205020403" pitchFamily="18" charset="0"/>
              </a:rPr>
              <a:t>no one asks us anything: There is no control!”</a:t>
            </a:r>
          </a:p>
          <a:p>
            <a:pPr marL="0" indent="0">
              <a:buNone/>
            </a:pPr>
            <a:r>
              <a:rPr lang="en-US" dirty="0">
                <a:latin typeface="Rockwell" panose="02060603020205020403" pitchFamily="18" charset="0"/>
              </a:rPr>
              <a:t>“We were in a “pub” yesterday, </a:t>
            </a:r>
            <a:r>
              <a:rPr lang="en-US" b="1" dirty="0">
                <a:latin typeface="Rockwell" panose="02060603020205020403" pitchFamily="18" charset="0"/>
              </a:rPr>
              <a:t>I am </a:t>
            </a:r>
            <a:r>
              <a:rPr lang="en-US" b="1" dirty="0">
                <a:solidFill>
                  <a:schemeClr val="accent1"/>
                </a:solidFill>
                <a:latin typeface="Rockwell" panose="02060603020205020403" pitchFamily="18" charset="0"/>
              </a:rPr>
              <a:t>under 18 </a:t>
            </a:r>
            <a:r>
              <a:rPr lang="en-US" b="1" dirty="0">
                <a:latin typeface="Rockwell" panose="02060603020205020403" pitchFamily="18" charset="0"/>
              </a:rPr>
              <a:t>and my brother is also under 18 </a:t>
            </a:r>
            <a:r>
              <a:rPr lang="en-US" dirty="0">
                <a:latin typeface="Rockwell" panose="02060603020205020403" pitchFamily="18" charset="0"/>
              </a:rPr>
              <a:t>with my two cousins. We were playing bowling and we </a:t>
            </a:r>
            <a:r>
              <a:rPr lang="en-US" b="1" dirty="0">
                <a:latin typeface="Rockwell" panose="02060603020205020403" pitchFamily="18" charset="0"/>
              </a:rPr>
              <a:t>ordered some Tequila and Gold and Absinthe </a:t>
            </a:r>
            <a:r>
              <a:rPr lang="en-US" b="1" dirty="0">
                <a:solidFill>
                  <a:schemeClr val="accent1"/>
                </a:solidFill>
                <a:latin typeface="Rockwell" panose="02060603020205020403" pitchFamily="18" charset="0"/>
              </a:rPr>
              <a:t>no one asked for our IDs or anything</a:t>
            </a:r>
            <a:r>
              <a:rPr lang="en-US" dirty="0">
                <a:solidFill>
                  <a:schemeClr val="accent1"/>
                </a:solidFill>
                <a:latin typeface="Rockwell" panose="02060603020205020403" pitchFamily="18" charset="0"/>
              </a:rPr>
              <a:t>” </a:t>
            </a:r>
          </a:p>
          <a:p>
            <a:pPr marL="0" indent="0">
              <a:spcBef>
                <a:spcPts val="1800"/>
              </a:spcBef>
              <a:buNone/>
            </a:pPr>
            <a:r>
              <a:rPr lang="en-US" dirty="0">
                <a:latin typeface="Rockwell" panose="02060603020205020403" pitchFamily="18" charset="0"/>
              </a:rPr>
              <a:t>“</a:t>
            </a:r>
            <a:r>
              <a:rPr lang="en-US" b="1" dirty="0">
                <a:latin typeface="Rockwell" panose="02060603020205020403" pitchFamily="18" charset="0"/>
              </a:rPr>
              <a:t>Also many stores do sell alcohol… </a:t>
            </a:r>
            <a:r>
              <a:rPr lang="en-US" b="1" dirty="0">
                <a:solidFill>
                  <a:schemeClr val="accent1"/>
                </a:solidFill>
                <a:latin typeface="Rockwell" panose="02060603020205020403" pitchFamily="18" charset="0"/>
              </a:rPr>
              <a:t>they are everywhere</a:t>
            </a:r>
            <a:r>
              <a:rPr lang="en-US" dirty="0">
                <a:latin typeface="Rockwell" panose="02060603020205020403" pitchFamily="18" charset="0"/>
              </a:rPr>
              <a:t>… Next to these stores you find groups of young people there”</a:t>
            </a:r>
          </a:p>
          <a:p>
            <a:pPr marL="0" indent="0">
              <a:spcBef>
                <a:spcPts val="1800"/>
              </a:spcBef>
              <a:buNone/>
            </a:pPr>
            <a:r>
              <a:rPr lang="en-US" b="1" dirty="0">
                <a:latin typeface="Rockwell" panose="02060603020205020403" pitchFamily="18" charset="0"/>
              </a:rPr>
              <a:t>The problem is that </a:t>
            </a:r>
            <a:r>
              <a:rPr lang="en-US" b="1" dirty="0">
                <a:solidFill>
                  <a:schemeClr val="accent1"/>
                </a:solidFill>
                <a:latin typeface="Rockwell" panose="02060603020205020403" pitchFamily="18" charset="0"/>
              </a:rPr>
              <a:t>it is not expensive</a:t>
            </a:r>
            <a:r>
              <a:rPr lang="en-US" dirty="0">
                <a:solidFill>
                  <a:schemeClr val="accent1"/>
                </a:solidFill>
                <a:latin typeface="Rockwell" panose="02060603020205020403" pitchFamily="18" charset="0"/>
              </a:rPr>
              <a:t> </a:t>
            </a:r>
            <a:r>
              <a:rPr lang="en-US" dirty="0">
                <a:latin typeface="Rockwell" panose="02060603020205020403" pitchFamily="18" charset="0"/>
              </a:rPr>
              <a:t>because many young people with relatively low economic status can drink alcohol and drink it excessively”</a:t>
            </a:r>
          </a:p>
          <a:p>
            <a:pPr marL="0" indent="0">
              <a:spcBef>
                <a:spcPts val="1800"/>
              </a:spcBef>
              <a:buNone/>
            </a:pPr>
            <a:r>
              <a:rPr lang="en-US" dirty="0">
                <a:latin typeface="Rockwell" panose="02060603020205020403" pitchFamily="18" charset="0"/>
              </a:rPr>
              <a:t>“</a:t>
            </a:r>
            <a:r>
              <a:rPr lang="en-US" b="1" dirty="0">
                <a:latin typeface="Rockwell" panose="02060603020205020403" pitchFamily="18" charset="0"/>
              </a:rPr>
              <a:t>You can buy a (huge) drink for 2000 L.L (1.33 $)”</a:t>
            </a:r>
          </a:p>
          <a:p>
            <a:pPr marL="0" indent="0">
              <a:spcBef>
                <a:spcPts val="1800"/>
              </a:spcBef>
              <a:buNone/>
            </a:pPr>
            <a:r>
              <a:rPr lang="en-US" dirty="0">
                <a:latin typeface="Rockwell" panose="02060603020205020403" pitchFamily="18" charset="0"/>
              </a:rPr>
              <a:t>“</a:t>
            </a:r>
            <a:r>
              <a:rPr lang="en-US" b="1" dirty="0">
                <a:solidFill>
                  <a:schemeClr val="accent1"/>
                </a:solidFill>
                <a:latin typeface="Rockwell" panose="02060603020205020403" pitchFamily="18" charset="0"/>
              </a:rPr>
              <a:t>Many car accidents are happening due to excessive drinking</a:t>
            </a:r>
            <a:r>
              <a:rPr lang="en-US" dirty="0">
                <a:solidFill>
                  <a:schemeClr val="accent1"/>
                </a:solidFill>
                <a:latin typeface="Rockwell" panose="02060603020205020403" pitchFamily="18" charset="0"/>
              </a:rPr>
              <a:t> </a:t>
            </a:r>
            <a:r>
              <a:rPr lang="en-US" dirty="0">
                <a:latin typeface="Rockwell" panose="02060603020205020403" pitchFamily="18" charset="0"/>
              </a:rPr>
              <a:t>and we are losing many young people because of that…”</a:t>
            </a:r>
          </a:p>
          <a:p>
            <a:pPr marL="0" indent="0">
              <a:spcBef>
                <a:spcPts val="1800"/>
              </a:spcBef>
              <a:buNone/>
            </a:pPr>
            <a:r>
              <a:rPr lang="en-US" dirty="0">
                <a:latin typeface="Rockwell" panose="02060603020205020403" pitchFamily="18" charset="0"/>
              </a:rPr>
              <a:t>“</a:t>
            </a:r>
            <a:r>
              <a:rPr lang="en-US" dirty="0" err="1">
                <a:latin typeface="Rockwell" panose="02060603020205020403" pitchFamily="18" charset="0"/>
              </a:rPr>
              <a:t>Ahla</a:t>
            </a:r>
            <a:r>
              <a:rPr lang="en-US" dirty="0">
                <a:latin typeface="Rockwell" panose="02060603020205020403" pitchFamily="18" charset="0"/>
              </a:rPr>
              <a:t> </a:t>
            </a:r>
            <a:r>
              <a:rPr lang="en-US" dirty="0" err="1">
                <a:latin typeface="Rockwell" panose="02060603020205020403" pitchFamily="18" charset="0"/>
              </a:rPr>
              <a:t>Alam</a:t>
            </a:r>
            <a:r>
              <a:rPr lang="en-US" dirty="0">
                <a:latin typeface="Rockwell" panose="02060603020205020403" pitchFamily="18" charset="0"/>
              </a:rPr>
              <a:t>” where every once in while an </a:t>
            </a:r>
            <a:r>
              <a:rPr lang="en-US" b="1" dirty="0">
                <a:latin typeface="Rockwell" panose="02060603020205020403" pitchFamily="18" charset="0"/>
              </a:rPr>
              <a:t>accident happens or a fight near that place… because of drunk people</a:t>
            </a:r>
            <a:r>
              <a:rPr lang="en-US" dirty="0">
                <a:latin typeface="Rockwell" panose="02060603020205020403" pitchFamily="18" charset="0"/>
              </a:rPr>
              <a:t>”</a:t>
            </a:r>
          </a:p>
          <a:p>
            <a:pPr marL="0" indent="0">
              <a:spcBef>
                <a:spcPts val="1800"/>
              </a:spcBef>
              <a:buNone/>
            </a:pPr>
            <a:r>
              <a:rPr lang="en-US" dirty="0">
                <a:latin typeface="Rockwell" panose="02060603020205020403" pitchFamily="18" charset="0"/>
              </a:rPr>
              <a:t> </a:t>
            </a:r>
          </a:p>
          <a:p>
            <a:pPr>
              <a:spcBef>
                <a:spcPts val="1800"/>
              </a:spcBef>
            </a:pPr>
            <a:endParaRPr lang="en-US" dirty="0">
              <a:latin typeface="Rockwell" panose="02060603020205020403" pitchFamily="18" charset="0"/>
            </a:endParaRPr>
          </a:p>
        </p:txBody>
      </p:sp>
      <p:sp>
        <p:nvSpPr>
          <p:cNvPr id="6" name="Rectangle 5">
            <a:extLst>
              <a:ext uri="{FF2B5EF4-FFF2-40B4-BE49-F238E27FC236}">
                <a16:creationId xmlns:a16="http://schemas.microsoft.com/office/drawing/2014/main" id="{90C0229F-7EA9-421E-B316-6A2C7B018009}"/>
              </a:ext>
            </a:extLst>
          </p:cNvPr>
          <p:cNvSpPr/>
          <p:nvPr/>
        </p:nvSpPr>
        <p:spPr>
          <a:xfrm>
            <a:off x="1386990" y="6420126"/>
            <a:ext cx="9241145" cy="369332"/>
          </a:xfrm>
          <a:prstGeom prst="rect">
            <a:avLst/>
          </a:prstGeom>
        </p:spPr>
        <p:txBody>
          <a:bodyPr wrap="square">
            <a:spAutoFit/>
          </a:bodyPr>
          <a:lstStyle/>
          <a:p>
            <a:pPr>
              <a:spcBef>
                <a:spcPts val="1800"/>
              </a:spcBef>
            </a:pPr>
            <a:r>
              <a:rPr lang="en-US" sz="900" dirty="0"/>
              <a:t>Yassin N, Afifi R, Singh N, Saad R, </a:t>
            </a:r>
            <a:r>
              <a:rPr lang="en-US" sz="900" b="1" dirty="0"/>
              <a:t>Ghandour L (corresponding author).</a:t>
            </a:r>
            <a:r>
              <a:rPr lang="en-US" sz="900" dirty="0"/>
              <a:t> “There Is Zero Regulation on the Selling of Alcohol”: The Voice of the Youth on the Context and Determinants of Alcohol Drinking in Lebanon. Qualitative Health Research. 2018;28(5):733-744. doi:10.1177/1049732317750563</a:t>
            </a:r>
          </a:p>
        </p:txBody>
      </p:sp>
    </p:spTree>
    <p:extLst>
      <p:ext uri="{BB962C8B-B14F-4D97-AF65-F5344CB8AC3E}">
        <p14:creationId xmlns:p14="http://schemas.microsoft.com/office/powerpoint/2010/main" val="1635777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555"/>
          <a:stretch/>
        </p:blipFill>
        <p:spPr>
          <a:xfrm>
            <a:off x="559293" y="1032053"/>
            <a:ext cx="5563340" cy="5059762"/>
          </a:xfrm>
          <a:prstGeom prst="rect">
            <a:avLst/>
          </a:prstGeom>
        </p:spPr>
      </p:pic>
      <p:pic>
        <p:nvPicPr>
          <p:cNvPr id="4" name="Picture 3"/>
          <p:cNvPicPr>
            <a:picLocks noChangeAspect="1"/>
          </p:cNvPicPr>
          <p:nvPr/>
        </p:nvPicPr>
        <p:blipFill>
          <a:blip r:embed="rId3"/>
          <a:stretch>
            <a:fillRect/>
          </a:stretch>
        </p:blipFill>
        <p:spPr>
          <a:xfrm>
            <a:off x="6211409" y="2451589"/>
            <a:ext cx="5802967" cy="3481780"/>
          </a:xfrm>
          <a:prstGeom prst="rect">
            <a:avLst/>
          </a:prstGeom>
        </p:spPr>
      </p:pic>
      <p:sp>
        <p:nvSpPr>
          <p:cNvPr id="5" name="Rectangle 4"/>
          <p:cNvSpPr/>
          <p:nvPr/>
        </p:nvSpPr>
        <p:spPr>
          <a:xfrm>
            <a:off x="559294" y="6176298"/>
            <a:ext cx="5652115" cy="461665"/>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Prevalence of having been drunk or very high from drinking alcoholic beverages in the past 30 days among 8</a:t>
            </a:r>
            <a:r>
              <a:rPr lang="en-US" sz="1200" b="1" baseline="30000" dirty="0">
                <a:latin typeface="Arial" panose="020B0604020202020204" pitchFamily="34" charset="0"/>
                <a:cs typeface="Arial" panose="020B0604020202020204" pitchFamily="34" charset="0"/>
              </a:rPr>
              <a:t>th</a:t>
            </a:r>
            <a:r>
              <a:rPr lang="en-US" sz="1200" b="1" dirty="0">
                <a:latin typeface="Arial" panose="020B0604020202020204" pitchFamily="34" charset="0"/>
                <a:cs typeface="Arial" panose="020B0604020202020204" pitchFamily="34" charset="0"/>
              </a:rPr>
              <a:t>-12th graders, by sex, 1991–2015</a:t>
            </a:r>
          </a:p>
        </p:txBody>
      </p:sp>
      <p:sp>
        <p:nvSpPr>
          <p:cNvPr id="6" name="Rectangle 5"/>
          <p:cNvSpPr/>
          <p:nvPr/>
        </p:nvSpPr>
        <p:spPr>
          <a:xfrm>
            <a:off x="6566517" y="2174590"/>
            <a:ext cx="5338440" cy="276999"/>
          </a:xfrm>
          <a:prstGeom prst="rect">
            <a:avLst/>
          </a:prstGeom>
        </p:spPr>
        <p:txBody>
          <a:bodyPr wrap="square">
            <a:spAutoFit/>
          </a:bodyPr>
          <a:lstStyle/>
          <a:p>
            <a:r>
              <a:rPr lang="en-US" sz="1200" b="1" dirty="0">
                <a:solidFill>
                  <a:srgbClr val="000000"/>
                </a:solidFill>
                <a:latin typeface="Arial" panose="020B0604020202020204" pitchFamily="34" charset="0"/>
              </a:rPr>
              <a:t>Prevalence of drinking in the past 30 days, by sex, 1991–2015.</a:t>
            </a:r>
            <a:endParaRPr lang="en-US" sz="1200" b="1" dirty="0"/>
          </a:p>
        </p:txBody>
      </p:sp>
      <p:sp>
        <p:nvSpPr>
          <p:cNvPr id="7" name="Title 1">
            <a:extLst>
              <a:ext uri="{FF2B5EF4-FFF2-40B4-BE49-F238E27FC236}">
                <a16:creationId xmlns:a16="http://schemas.microsoft.com/office/drawing/2014/main" id="{21C6A851-E5B3-4F51-B58D-1A5B973D1079}"/>
              </a:ext>
            </a:extLst>
          </p:cNvPr>
          <p:cNvSpPr txBox="1">
            <a:spLocks/>
          </p:cNvSpPr>
          <p:nvPr/>
        </p:nvSpPr>
        <p:spPr>
          <a:xfrm>
            <a:off x="304138" y="236952"/>
            <a:ext cx="9540072" cy="553161"/>
          </a:xfrm>
          <a:prstGeom prst="rect">
            <a:avLst/>
          </a:prstGeom>
        </p:spPr>
        <p:txBody>
          <a:bodyP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2400" dirty="0">
                <a:latin typeface="Arial" panose="020B0604020202020204" pitchFamily="34" charset="0"/>
                <a:cs typeface="Arial" panose="020B0604020202020204" pitchFamily="34" charset="0"/>
              </a:rPr>
              <a:t>decline in alcohol consumption </a:t>
            </a:r>
          </a:p>
        </p:txBody>
      </p:sp>
    </p:spTree>
    <p:extLst>
      <p:ext uri="{BB962C8B-B14F-4D97-AF65-F5344CB8AC3E}">
        <p14:creationId xmlns:p14="http://schemas.microsoft.com/office/powerpoint/2010/main" val="514863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eaLnBrk="1" hangingPunct="1"/>
            <a:r>
              <a:rPr lang="en-US" altLang="en-US" dirty="0"/>
              <a:t>Public health CONTROVERSIES </a:t>
            </a:r>
          </a:p>
        </p:txBody>
      </p:sp>
      <p:sp>
        <p:nvSpPr>
          <p:cNvPr id="14339" name="Rectangle 3"/>
          <p:cNvSpPr>
            <a:spLocks noGrp="1" noChangeArrowheads="1"/>
          </p:cNvSpPr>
          <p:nvPr>
            <p:ph idx="1"/>
          </p:nvPr>
        </p:nvSpPr>
        <p:spPr>
          <a:xfrm>
            <a:off x="838200" y="685800"/>
            <a:ext cx="6711696" cy="3802118"/>
          </a:xfrm>
        </p:spPr>
        <p:txBody>
          <a:bodyPr>
            <a:normAutofit/>
          </a:bodyPr>
          <a:lstStyle/>
          <a:p>
            <a:pPr marL="0" indent="0">
              <a:spcBef>
                <a:spcPct val="0"/>
              </a:spcBef>
              <a:buClrTx/>
              <a:buSzTx/>
              <a:buNone/>
            </a:pPr>
            <a:r>
              <a:rPr lang="en-US" altLang="en-US" sz="3200" dirty="0">
                <a:latin typeface="Rockwell" panose="02060603020205020403" pitchFamily="18" charset="0"/>
              </a:rPr>
              <a:t>Unique features of Public Health</a:t>
            </a:r>
          </a:p>
          <a:p>
            <a:pPr>
              <a:spcBef>
                <a:spcPct val="0"/>
              </a:spcBef>
              <a:buClrTx/>
              <a:buSzTx/>
            </a:pPr>
            <a:endParaRPr lang="en-US" altLang="ar-SA" sz="2800" dirty="0">
              <a:latin typeface="Rockwell" panose="02060603020205020403" pitchFamily="18" charset="0"/>
              <a:cs typeface="Times New Roman (Arabic)" pitchFamily="26" charset="-78"/>
            </a:endParaRPr>
          </a:p>
          <a:p>
            <a:pPr>
              <a:spcBef>
                <a:spcPct val="0"/>
              </a:spcBef>
              <a:buClrTx/>
              <a:buSzTx/>
              <a:buFont typeface="Arial" panose="020B0604020202020204" pitchFamily="34" charset="0"/>
              <a:buChar char="•"/>
            </a:pPr>
            <a:r>
              <a:rPr lang="en-US" altLang="ar-SA" sz="2400" dirty="0">
                <a:latin typeface="Rockwell" panose="02060603020205020403" pitchFamily="18" charset="0"/>
                <a:cs typeface="Times New Roman (Arabic)" pitchFamily="26" charset="-78"/>
              </a:rPr>
              <a:t>Focuses primarily on the health of </a:t>
            </a:r>
            <a:r>
              <a:rPr lang="en-US" altLang="ar-SA" sz="2400" u="sng" dirty="0">
                <a:latin typeface="Rockwell" panose="02060603020205020403" pitchFamily="18" charset="0"/>
                <a:cs typeface="Times New Roman (Arabic)" pitchFamily="26" charset="-78"/>
              </a:rPr>
              <a:t>populations &amp; communities</a:t>
            </a:r>
          </a:p>
          <a:p>
            <a:pPr>
              <a:spcBef>
                <a:spcPct val="0"/>
              </a:spcBef>
              <a:buClrTx/>
              <a:buSzTx/>
              <a:buFont typeface="Arial" panose="020B0604020202020204" pitchFamily="34" charset="0"/>
              <a:buChar char="•"/>
            </a:pPr>
            <a:r>
              <a:rPr lang="en-US" altLang="ar-SA" sz="2400" dirty="0">
                <a:latin typeface="Rockwell" panose="02060603020205020403" pitchFamily="18" charset="0"/>
                <a:cs typeface="Times New Roman (Arabic)" pitchFamily="26" charset="-78"/>
              </a:rPr>
              <a:t>Focused on </a:t>
            </a:r>
            <a:r>
              <a:rPr lang="en-US" altLang="ar-SA" sz="2400" u="sng" dirty="0">
                <a:latin typeface="Rockwell" panose="02060603020205020403" pitchFamily="18" charset="0"/>
                <a:cs typeface="Times New Roman (Arabic)" pitchFamily="26" charset="-78"/>
              </a:rPr>
              <a:t>prevention</a:t>
            </a:r>
            <a:r>
              <a:rPr lang="en-US" altLang="ar-SA" sz="2400" dirty="0">
                <a:latin typeface="Rockwell" panose="02060603020205020403" pitchFamily="18" charset="0"/>
                <a:cs typeface="Times New Roman (Arabic)" pitchFamily="26" charset="-78"/>
              </a:rPr>
              <a:t> / Use of prevention as a prime strategy </a:t>
            </a:r>
            <a:endParaRPr lang="en-US" altLang="ar-SA" sz="2400" u="sng" dirty="0">
              <a:latin typeface="Rockwell" panose="02060603020205020403" pitchFamily="18" charset="0"/>
              <a:cs typeface="Times New Roman (Arabic)" pitchFamily="26" charset="-78"/>
            </a:endParaRPr>
          </a:p>
          <a:p>
            <a:pPr>
              <a:spcBef>
                <a:spcPct val="0"/>
              </a:spcBef>
              <a:buClrTx/>
              <a:buSzTx/>
              <a:buFont typeface="Arial" panose="020B0604020202020204" pitchFamily="34" charset="0"/>
              <a:buChar char="•"/>
            </a:pPr>
            <a:r>
              <a:rPr lang="en-US" altLang="ar-SA" sz="2400" dirty="0">
                <a:latin typeface="Rockwell" panose="02060603020205020403" pitchFamily="18" charset="0"/>
                <a:cs typeface="Times New Roman (Arabic)" pitchFamily="26" charset="-78"/>
              </a:rPr>
              <a:t>Basis in </a:t>
            </a:r>
            <a:r>
              <a:rPr lang="en-US" altLang="ar-SA" sz="2400" u="sng" dirty="0">
                <a:latin typeface="Rockwell" panose="02060603020205020403" pitchFamily="18" charset="0"/>
                <a:cs typeface="Times New Roman (Arabic)" pitchFamily="26" charset="-78"/>
              </a:rPr>
              <a:t>social justice </a:t>
            </a:r>
            <a:r>
              <a:rPr lang="en-US" altLang="ar-SA" sz="2400" dirty="0">
                <a:latin typeface="Rockwell" panose="02060603020205020403" pitchFamily="18" charset="0"/>
                <a:cs typeface="Times New Roman (Arabic)" pitchFamily="26" charset="-78"/>
              </a:rPr>
              <a:t>philosophy</a:t>
            </a:r>
          </a:p>
          <a:p>
            <a:pPr>
              <a:spcBef>
                <a:spcPct val="0"/>
              </a:spcBef>
              <a:buClrTx/>
              <a:buSzTx/>
              <a:buFont typeface="Arial" panose="020B0604020202020204" pitchFamily="34" charset="0"/>
              <a:buChar char="•"/>
            </a:pPr>
            <a:r>
              <a:rPr lang="en-US" altLang="ar-SA" sz="2400" dirty="0">
                <a:latin typeface="Rockwell" panose="02060603020205020403" pitchFamily="18" charset="0"/>
                <a:cs typeface="Times New Roman (Arabic)" pitchFamily="26" charset="-78"/>
              </a:rPr>
              <a:t>Inherently </a:t>
            </a:r>
            <a:r>
              <a:rPr lang="en-US" altLang="ar-SA" sz="2400" u="sng" dirty="0">
                <a:latin typeface="Rockwell" panose="02060603020205020403" pitchFamily="18" charset="0"/>
                <a:cs typeface="Times New Roman (Arabic)" pitchFamily="26" charset="-78"/>
              </a:rPr>
              <a:t>political nature</a:t>
            </a:r>
          </a:p>
          <a:p>
            <a:pPr>
              <a:spcBef>
                <a:spcPct val="0"/>
              </a:spcBef>
              <a:buClrTx/>
              <a:buSzTx/>
              <a:buFont typeface="Arial" panose="020B0604020202020204" pitchFamily="34" charset="0"/>
              <a:buChar char="•"/>
            </a:pPr>
            <a:r>
              <a:rPr lang="en-US" altLang="ar-SA" sz="2400" dirty="0">
                <a:latin typeface="Rockwell" panose="02060603020205020403" pitchFamily="18" charset="0"/>
                <a:cs typeface="Times New Roman (Arabic)" pitchFamily="26" charset="-78"/>
              </a:rPr>
              <a:t>Links with government</a:t>
            </a:r>
          </a:p>
          <a:p>
            <a:pPr>
              <a:spcBef>
                <a:spcPct val="0"/>
              </a:spcBef>
              <a:buClrTx/>
              <a:buSzTx/>
              <a:buFont typeface="Arial" panose="020B0604020202020204" pitchFamily="34" charset="0"/>
              <a:buChar char="•"/>
            </a:pPr>
            <a:r>
              <a:rPr lang="en-US" altLang="ar-SA" sz="2400" dirty="0">
                <a:latin typeface="Rockwell" panose="02060603020205020403" pitchFamily="18" charset="0"/>
                <a:cs typeface="Times New Roman (Arabic)" pitchFamily="26" charset="-78"/>
              </a:rPr>
              <a:t>Grounding in the science / </a:t>
            </a:r>
            <a:r>
              <a:rPr lang="en-US" altLang="ar-SA" sz="2400" u="sng" dirty="0">
                <a:latin typeface="Rockwell" panose="02060603020205020403" pitchFamily="18" charset="0"/>
                <a:cs typeface="Times New Roman (Arabic)" pitchFamily="26" charset="-78"/>
              </a:rPr>
              <a:t>Evidence</a:t>
            </a:r>
          </a:p>
          <a:p>
            <a:pPr>
              <a:spcBef>
                <a:spcPct val="0"/>
              </a:spcBef>
              <a:buClrTx/>
              <a:buSzTx/>
              <a:buFont typeface="Wingdings" pitchFamily="2" charset="2"/>
              <a:buChar char="v"/>
            </a:pPr>
            <a:endParaRPr lang="en-US" altLang="ar-SA" sz="2400" u="sng" dirty="0">
              <a:latin typeface="Arial" charset="0"/>
              <a:cs typeface="Times New Roman (Arabic)" pitchFamily="26" charset="-78"/>
            </a:endParaRPr>
          </a:p>
          <a:p>
            <a:pPr>
              <a:spcBef>
                <a:spcPct val="0"/>
              </a:spcBef>
              <a:buClrTx/>
              <a:buSzTx/>
              <a:buFont typeface="Wingdings" pitchFamily="2" charset="2"/>
              <a:buNone/>
            </a:pPr>
            <a:endParaRPr lang="en-US" altLang="ar-SA" sz="1200" dirty="0">
              <a:latin typeface="Arial" charset="0"/>
              <a:cs typeface="Times New Roman (Arabic)" pitchFamily="26" charset="-78"/>
            </a:endParaRPr>
          </a:p>
          <a:p>
            <a:pPr>
              <a:spcBef>
                <a:spcPct val="0"/>
              </a:spcBef>
              <a:buClrTx/>
              <a:buSzTx/>
              <a:buFont typeface="Wingdings" pitchFamily="2" charset="2"/>
              <a:buNone/>
            </a:pPr>
            <a:endParaRPr lang="en-US" altLang="ar-SA" sz="1200" dirty="0">
              <a:latin typeface="Arial" charset="0"/>
              <a:cs typeface="Times New Roman (Arabic)" pitchFamily="26" charset="-78"/>
            </a:endParaRPr>
          </a:p>
          <a:p>
            <a:pPr marL="0" indent="0">
              <a:spcBef>
                <a:spcPct val="0"/>
              </a:spcBef>
              <a:buClrTx/>
              <a:buSzTx/>
              <a:buNone/>
            </a:pPr>
            <a:endParaRPr lang="en-US" altLang="ar-SA" sz="2400" u="sng" dirty="0">
              <a:latin typeface="Arial" charset="0"/>
              <a:cs typeface="Times New Roman (Arabic)" pitchFamily="26" charset="-78"/>
            </a:endParaRPr>
          </a:p>
          <a:p>
            <a:pPr eaLnBrk="1" hangingPunct="1"/>
            <a:endParaRPr lang="en-US" altLang="en-US" sz="2000" dirty="0"/>
          </a:p>
        </p:txBody>
      </p:sp>
      <p:sp>
        <p:nvSpPr>
          <p:cNvPr id="2" name="Text Placeholder 1"/>
          <p:cNvSpPr>
            <a:spLocks noGrp="1"/>
          </p:cNvSpPr>
          <p:nvPr>
            <p:ph type="body" sz="half" idx="2"/>
          </p:nvPr>
        </p:nvSpPr>
        <p:spPr/>
        <p:txBody>
          <a:bodyPr>
            <a:normAutofit/>
          </a:bodyPr>
          <a:lstStyle/>
          <a:p>
            <a:pPr marL="342900" indent="-342900">
              <a:buFont typeface="Courier New" panose="02070309020205020404" pitchFamily="49" charset="0"/>
              <a:buChar char="o"/>
            </a:pPr>
            <a:r>
              <a:rPr lang="en-US" altLang="en-US" sz="2400" dirty="0"/>
              <a:t>Economics</a:t>
            </a:r>
          </a:p>
          <a:p>
            <a:pPr marL="342900" indent="-342900">
              <a:buFont typeface="Courier New" panose="02070309020205020404" pitchFamily="49" charset="0"/>
              <a:buChar char="o"/>
            </a:pPr>
            <a:r>
              <a:rPr lang="en-US" altLang="en-US" sz="2400" dirty="0"/>
              <a:t>Individual liberties</a:t>
            </a:r>
          </a:p>
          <a:p>
            <a:pPr marL="342900" indent="-342900">
              <a:buFont typeface="Courier New" panose="02070309020205020404" pitchFamily="49" charset="0"/>
              <a:buChar char="o"/>
            </a:pPr>
            <a:r>
              <a:rPr lang="en-US" altLang="en-US" sz="2400" dirty="0"/>
              <a:t>Moral opposition</a:t>
            </a:r>
            <a:endParaRPr lang="en-US" sz="2000" dirty="0"/>
          </a:p>
        </p:txBody>
      </p:sp>
      <p:sp>
        <p:nvSpPr>
          <p:cNvPr id="5" name="Rectangle 4"/>
          <p:cNvSpPr/>
          <p:nvPr/>
        </p:nvSpPr>
        <p:spPr>
          <a:xfrm>
            <a:off x="609600" y="6431477"/>
            <a:ext cx="6723355" cy="341632"/>
          </a:xfrm>
          <a:prstGeom prst="rect">
            <a:avLst/>
          </a:prstGeom>
        </p:spPr>
        <p:txBody>
          <a:bodyPr wrap="square">
            <a:spAutoFit/>
          </a:bodyPr>
          <a:lstStyle/>
          <a:p>
            <a:pPr>
              <a:lnSpc>
                <a:spcPct val="90000"/>
              </a:lnSpc>
              <a:buNone/>
            </a:pPr>
            <a:r>
              <a:rPr lang="en-US" altLang="en-US" sz="900" dirty="0"/>
              <a:t>Schneider M. (2000).  Public health: Science, politics and prevention. Chapter 1 in </a:t>
            </a:r>
            <a:r>
              <a:rPr lang="en-US" altLang="en-US" sz="900" u="sng" dirty="0"/>
              <a:t>Introduction to Public Health</a:t>
            </a:r>
            <a:r>
              <a:rPr lang="en-US" altLang="en-US" sz="900" dirty="0"/>
              <a:t>,  Gaithersburg, Maryland: Aspen Publishers, Inc. </a:t>
            </a:r>
            <a:endParaRPr lang="en-US" altLang="ar-SA" sz="900" dirty="0">
              <a:cs typeface="Times New Roman (Arabic)" pitchFamily="26" charset="-78"/>
            </a:endParaRPr>
          </a:p>
        </p:txBody>
      </p:sp>
      <p:sp>
        <p:nvSpPr>
          <p:cNvPr id="3" name="Rectangle 2"/>
          <p:cNvSpPr/>
          <p:nvPr/>
        </p:nvSpPr>
        <p:spPr>
          <a:xfrm>
            <a:off x="609600" y="6308366"/>
            <a:ext cx="9304283" cy="230832"/>
          </a:xfrm>
          <a:prstGeom prst="rect">
            <a:avLst/>
          </a:prstGeom>
        </p:spPr>
        <p:txBody>
          <a:bodyPr wrap="square">
            <a:spAutoFit/>
          </a:bodyPr>
          <a:lstStyle/>
          <a:p>
            <a:pPr>
              <a:spcBef>
                <a:spcPct val="0"/>
              </a:spcBef>
              <a:buClrTx/>
              <a:buSzTx/>
              <a:buFont typeface="Wingdings" pitchFamily="2" charset="2"/>
              <a:buNone/>
            </a:pPr>
            <a:r>
              <a:rPr lang="en-US" altLang="ar-SA" sz="900" dirty="0">
                <a:cs typeface="Times New Roman (Arabic)" pitchFamily="26" charset="-78"/>
              </a:rPr>
              <a:t>Chapter 1 Public Health: What is it and how does it work? Bernard </a:t>
            </a:r>
            <a:r>
              <a:rPr lang="en-US" altLang="ar-SA" sz="900" dirty="0" err="1">
                <a:cs typeface="Times New Roman (Arabic)" pitchFamily="26" charset="-78"/>
              </a:rPr>
              <a:t>Turnock</a:t>
            </a:r>
            <a:endParaRPr lang="en-US" altLang="ar-SA" sz="900" dirty="0">
              <a:cs typeface="Times New Roman (Arabic)" pitchFamily="26" charset="-78"/>
            </a:endParaRPr>
          </a:p>
        </p:txBody>
      </p:sp>
    </p:spTree>
    <p:extLst>
      <p:ext uri="{BB962C8B-B14F-4D97-AF65-F5344CB8AC3E}">
        <p14:creationId xmlns:p14="http://schemas.microsoft.com/office/powerpoint/2010/main" val="24778861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ox(in)">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box(in)">
                                      <p:cBhvr>
                                        <p:cTn id="12" dur="500"/>
                                        <p:tgtEl>
                                          <p:spTgt spid="143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animEffect transition="in" filter="box(in)">
                                      <p:cBhvr>
                                        <p:cTn id="17" dur="500"/>
                                        <p:tgtEl>
                                          <p:spTgt spid="143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339">
                                            <p:txEl>
                                              <p:pRg st="4" end="4"/>
                                            </p:txEl>
                                          </p:spTgt>
                                        </p:tgtEl>
                                        <p:attrNameLst>
                                          <p:attrName>style.visibility</p:attrName>
                                        </p:attrNameLst>
                                      </p:cBhvr>
                                      <p:to>
                                        <p:strVal val="visible"/>
                                      </p:to>
                                    </p:set>
                                    <p:animEffect transition="in" filter="box(in)">
                                      <p:cBhvr>
                                        <p:cTn id="22" dur="500"/>
                                        <p:tgtEl>
                                          <p:spTgt spid="1433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animEffect transition="in" filter="box(in)">
                                      <p:cBhvr>
                                        <p:cTn id="27" dur="500"/>
                                        <p:tgtEl>
                                          <p:spTgt spid="1433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339">
                                            <p:txEl>
                                              <p:pRg st="6" end="6"/>
                                            </p:txEl>
                                          </p:spTgt>
                                        </p:tgtEl>
                                        <p:attrNameLst>
                                          <p:attrName>style.visibility</p:attrName>
                                        </p:attrNameLst>
                                      </p:cBhvr>
                                      <p:to>
                                        <p:strVal val="visible"/>
                                      </p:to>
                                    </p:set>
                                    <p:animEffect transition="in" filter="box(in)">
                                      <p:cBhvr>
                                        <p:cTn id="32" dur="500"/>
                                        <p:tgtEl>
                                          <p:spTgt spid="1433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339">
                                            <p:txEl>
                                              <p:pRg st="7" end="7"/>
                                            </p:txEl>
                                          </p:spTgt>
                                        </p:tgtEl>
                                        <p:attrNameLst>
                                          <p:attrName>style.visibility</p:attrName>
                                        </p:attrNameLst>
                                      </p:cBhvr>
                                      <p:to>
                                        <p:strVal val="visible"/>
                                      </p:to>
                                    </p:set>
                                    <p:animEffect transition="in" filter="box(in)">
                                      <p:cBhvr>
                                        <p:cTn id="37" dur="500"/>
                                        <p:tgtEl>
                                          <p:spTgt spid="143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110169" y="0"/>
            <a:ext cx="4822903" cy="1382732"/>
          </a:xfrm>
          <a:prstGeom prst="rect">
            <a:avLst/>
          </a:prstGeom>
        </p:spPr>
      </p:pic>
      <p:pic>
        <p:nvPicPr>
          <p:cNvPr id="3" name="Picture 2"/>
          <p:cNvPicPr>
            <a:picLocks noChangeAspect="1"/>
          </p:cNvPicPr>
          <p:nvPr/>
        </p:nvPicPr>
        <p:blipFill>
          <a:blip r:embed="rId3"/>
          <a:stretch>
            <a:fillRect/>
          </a:stretch>
        </p:blipFill>
        <p:spPr>
          <a:xfrm>
            <a:off x="654482" y="1724255"/>
            <a:ext cx="7961487" cy="4511292"/>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7573867" y="628077"/>
            <a:ext cx="4381500" cy="2857500"/>
          </a:xfrm>
          <a:prstGeom prst="rect">
            <a:avLst/>
          </a:prstGeom>
        </p:spPr>
      </p:pic>
    </p:spTree>
    <p:extLst>
      <p:ext uri="{BB962C8B-B14F-4D97-AF65-F5344CB8AC3E}">
        <p14:creationId xmlns:p14="http://schemas.microsoft.com/office/powerpoint/2010/main" val="1745589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48200" y="1905000"/>
            <a:ext cx="6449892" cy="4761192"/>
          </a:xfrm>
          <a:prstGeom prst="rect">
            <a:avLst/>
          </a:prstGeom>
        </p:spPr>
      </p:pic>
      <p:sp>
        <p:nvSpPr>
          <p:cNvPr id="6" name="Title 5"/>
          <p:cNvSpPr>
            <a:spLocks noGrp="1"/>
          </p:cNvSpPr>
          <p:nvPr>
            <p:ph type="title"/>
          </p:nvPr>
        </p:nvSpPr>
        <p:spPr>
          <a:xfrm>
            <a:off x="665825" y="-23191"/>
            <a:ext cx="10298097" cy="1089991"/>
          </a:xfrm>
        </p:spPr>
        <p:txBody>
          <a:bodyPr>
            <a:noAutofit/>
          </a:bodyPr>
          <a:lstStyle/>
          <a:p>
            <a:br>
              <a:rPr lang="en-US" sz="3200" b="1" dirty="0">
                <a:solidFill>
                  <a:srgbClr val="C00000"/>
                </a:solidFill>
              </a:rPr>
            </a:br>
            <a:r>
              <a:rPr lang="en-US" sz="3200" b="1" dirty="0">
                <a:solidFill>
                  <a:srgbClr val="C00000"/>
                </a:solidFill>
              </a:rPr>
              <a:t>Alcohol harm reduction research program-(AHRRPY)</a:t>
            </a:r>
          </a:p>
        </p:txBody>
      </p:sp>
      <p:sp>
        <p:nvSpPr>
          <p:cNvPr id="7" name="Content Placeholder 6"/>
          <p:cNvSpPr>
            <a:spLocks noGrp="1"/>
          </p:cNvSpPr>
          <p:nvPr>
            <p:ph idx="1"/>
          </p:nvPr>
        </p:nvSpPr>
        <p:spPr>
          <a:xfrm>
            <a:off x="255122" y="1466395"/>
            <a:ext cx="10708800" cy="4351338"/>
          </a:xfrm>
        </p:spPr>
        <p:txBody>
          <a:bodyPr>
            <a:noAutofit/>
          </a:bodyPr>
          <a:lstStyle/>
          <a:p>
            <a:pPr marL="0" indent="0">
              <a:lnSpc>
                <a:spcPct val="100000"/>
              </a:lnSpc>
              <a:spcBef>
                <a:spcPts val="0"/>
              </a:spcBef>
              <a:buNone/>
            </a:pPr>
            <a:r>
              <a:rPr lang="en-US" sz="1800" u="sng" dirty="0"/>
              <a:t>MULTIDISCIPLINARY RESEARCH TEAM</a:t>
            </a:r>
          </a:p>
          <a:p>
            <a:pPr marL="0" indent="0">
              <a:lnSpc>
                <a:spcPct val="100000"/>
              </a:lnSpc>
              <a:spcBef>
                <a:spcPts val="0"/>
              </a:spcBef>
              <a:buNone/>
            </a:pPr>
            <a:r>
              <a:rPr lang="en-US" sz="1800" dirty="0"/>
              <a:t>Lilian Ghandour </a:t>
            </a:r>
            <a:r>
              <a:rPr lang="en-US" sz="1200" dirty="0"/>
              <a:t>(PI - Epidemiology/Biostatistics)</a:t>
            </a:r>
          </a:p>
          <a:p>
            <a:pPr marL="0" indent="0">
              <a:lnSpc>
                <a:spcPct val="100000"/>
              </a:lnSpc>
              <a:spcBef>
                <a:spcPts val="0"/>
              </a:spcBef>
              <a:buNone/>
            </a:pPr>
            <a:r>
              <a:rPr lang="en-US" sz="1800" dirty="0"/>
              <a:t>Nasser Yassin </a:t>
            </a:r>
            <a:r>
              <a:rPr lang="en-US" sz="1200" dirty="0"/>
              <a:t>(Health Policy)</a:t>
            </a:r>
          </a:p>
          <a:p>
            <a:pPr marL="0" indent="0">
              <a:lnSpc>
                <a:spcPct val="100000"/>
              </a:lnSpc>
              <a:spcBef>
                <a:spcPts val="0"/>
              </a:spcBef>
              <a:buNone/>
            </a:pPr>
            <a:r>
              <a:rPr lang="en-US" sz="1800" dirty="0"/>
              <a:t>Rima Afifi </a:t>
            </a:r>
            <a:r>
              <a:rPr lang="en-US" sz="1200" dirty="0"/>
              <a:t>(Health promotion/M&amp;E-University of Iowa)</a:t>
            </a:r>
          </a:p>
          <a:p>
            <a:pPr marL="0" indent="0">
              <a:lnSpc>
                <a:spcPct val="100000"/>
              </a:lnSpc>
              <a:spcBef>
                <a:spcPts val="0"/>
              </a:spcBef>
              <a:buNone/>
            </a:pPr>
            <a:r>
              <a:rPr lang="en-US" sz="1800" dirty="0"/>
              <a:t>Ali </a:t>
            </a:r>
            <a:r>
              <a:rPr lang="en-US" sz="1800" dirty="0" err="1"/>
              <a:t>Chalak</a:t>
            </a:r>
            <a:r>
              <a:rPr lang="en-US" sz="1800" dirty="0"/>
              <a:t> </a:t>
            </a:r>
            <a:r>
              <a:rPr lang="en-US" sz="1200" dirty="0"/>
              <a:t>(Applied Economics)</a:t>
            </a:r>
          </a:p>
          <a:p>
            <a:pPr marL="0" indent="0">
              <a:lnSpc>
                <a:spcPct val="100000"/>
              </a:lnSpc>
              <a:spcBef>
                <a:spcPts val="0"/>
              </a:spcBef>
              <a:buNone/>
            </a:pPr>
            <a:r>
              <a:rPr lang="en-US" sz="1800" dirty="0"/>
              <a:t>Rima Nakkash </a:t>
            </a:r>
            <a:r>
              <a:rPr lang="en-US" sz="1200" dirty="0"/>
              <a:t>(Health policy evaluation,  knowledge translation, and advocacy)</a:t>
            </a:r>
          </a:p>
          <a:p>
            <a:pPr marL="0" indent="0">
              <a:lnSpc>
                <a:spcPct val="100000"/>
              </a:lnSpc>
              <a:spcBef>
                <a:spcPts val="0"/>
              </a:spcBef>
              <a:buNone/>
            </a:pPr>
            <a:r>
              <a:rPr lang="en-US" sz="1800" dirty="0"/>
              <a:t>Aida El </a:t>
            </a:r>
            <a:r>
              <a:rPr lang="en-US" sz="1800" dirty="0" err="1"/>
              <a:t>Aily</a:t>
            </a:r>
            <a:r>
              <a:rPr lang="en-US" sz="1800" dirty="0"/>
              <a:t> </a:t>
            </a:r>
            <a:r>
              <a:rPr lang="en-US" sz="1200" dirty="0"/>
              <a:t>(project coordinator)</a:t>
            </a:r>
            <a:endParaRPr lang="en-US" sz="1800" dirty="0"/>
          </a:p>
          <a:p>
            <a:pPr marL="0" indent="0">
              <a:lnSpc>
                <a:spcPct val="100000"/>
              </a:lnSpc>
              <a:spcBef>
                <a:spcPts val="0"/>
              </a:spcBef>
              <a:buNone/>
            </a:pPr>
            <a:r>
              <a:rPr lang="en-US" sz="1800" dirty="0"/>
              <a:t>Sirine Anouti </a:t>
            </a:r>
            <a:r>
              <a:rPr lang="en-US" sz="1200" dirty="0"/>
              <a:t>(project coordinator)</a:t>
            </a:r>
            <a:endParaRPr lang="en-US" sz="1800" dirty="0"/>
          </a:p>
          <a:p>
            <a:pPr marL="0" indent="0">
              <a:lnSpc>
                <a:spcPct val="100000"/>
              </a:lnSpc>
              <a:spcBef>
                <a:spcPts val="0"/>
              </a:spcBef>
              <a:buNone/>
            </a:pPr>
            <a:endParaRPr lang="en-US" sz="1800" dirty="0"/>
          </a:p>
          <a:p>
            <a:pPr marL="0" indent="0">
              <a:lnSpc>
                <a:spcPct val="100000"/>
              </a:lnSpc>
              <a:spcBef>
                <a:spcPts val="0"/>
              </a:spcBef>
              <a:buNone/>
            </a:pPr>
            <a:r>
              <a:rPr lang="en-US" sz="1800" u="sng" dirty="0"/>
              <a:t>Collaborators/Consultants </a:t>
            </a:r>
          </a:p>
          <a:p>
            <a:pPr marL="0" indent="0">
              <a:lnSpc>
                <a:spcPct val="100000"/>
              </a:lnSpc>
              <a:spcBef>
                <a:spcPts val="0"/>
              </a:spcBef>
              <a:buNone/>
            </a:pPr>
            <a:r>
              <a:rPr lang="en-US" sz="1800" dirty="0"/>
              <a:t>Mitra Tauk </a:t>
            </a:r>
            <a:r>
              <a:rPr lang="en-US" sz="1200" dirty="0"/>
              <a:t>(Lawyer)</a:t>
            </a:r>
          </a:p>
          <a:p>
            <a:pPr marL="0" indent="0">
              <a:lnSpc>
                <a:spcPct val="100000"/>
              </a:lnSpc>
              <a:spcBef>
                <a:spcPts val="0"/>
              </a:spcBef>
              <a:buNone/>
            </a:pPr>
            <a:r>
              <a:rPr lang="en-US" sz="1800" dirty="0"/>
              <a:t>Fadi Al </a:t>
            </a:r>
            <a:r>
              <a:rPr lang="en-US" sz="1800" dirty="0" err="1"/>
              <a:t>Jardali</a:t>
            </a:r>
            <a:r>
              <a:rPr lang="en-US" sz="1800" dirty="0"/>
              <a:t> </a:t>
            </a:r>
            <a:r>
              <a:rPr lang="en-US" sz="1200" dirty="0"/>
              <a:t>(K2P Director) </a:t>
            </a:r>
          </a:p>
          <a:p>
            <a:pPr marL="0" indent="0">
              <a:lnSpc>
                <a:spcPct val="100000"/>
              </a:lnSpc>
              <a:spcBef>
                <a:spcPts val="0"/>
              </a:spcBef>
              <a:buNone/>
            </a:pPr>
            <a:r>
              <a:rPr lang="en-US" sz="1800" dirty="0"/>
              <a:t>Jessika Nicholas </a:t>
            </a:r>
            <a:r>
              <a:rPr lang="en-US" sz="1200" dirty="0"/>
              <a:t>(ArcGIS specialist)</a:t>
            </a:r>
          </a:p>
          <a:p>
            <a:pPr marL="0" indent="0">
              <a:lnSpc>
                <a:spcPct val="100000"/>
              </a:lnSpc>
              <a:spcBef>
                <a:spcPts val="0"/>
              </a:spcBef>
              <a:buNone/>
            </a:pPr>
            <a:r>
              <a:rPr lang="en-US" sz="1800" dirty="0"/>
              <a:t>Tamim Moussa </a:t>
            </a:r>
            <a:r>
              <a:rPr lang="en-US" sz="1200" dirty="0"/>
              <a:t>(Policy Advisor)</a:t>
            </a:r>
          </a:p>
          <a:p>
            <a:pPr marL="0" indent="0">
              <a:lnSpc>
                <a:spcPct val="100000"/>
              </a:lnSpc>
              <a:spcBef>
                <a:spcPts val="0"/>
              </a:spcBef>
              <a:buNone/>
            </a:pPr>
            <a:r>
              <a:rPr lang="en-US" sz="1800" dirty="0"/>
              <a:t>Select local NGO’s/government officials </a:t>
            </a:r>
            <a:r>
              <a:rPr lang="en-US" sz="1200" dirty="0"/>
              <a:t>(advisory team)</a:t>
            </a:r>
            <a:endParaRPr lang="en-US" sz="1800" dirty="0"/>
          </a:p>
          <a:p>
            <a:pPr marL="0" indent="0">
              <a:lnSpc>
                <a:spcPct val="100000"/>
              </a:lnSpc>
              <a:spcBef>
                <a:spcPts val="0"/>
              </a:spcBef>
              <a:buNone/>
            </a:pPr>
            <a:endParaRPr lang="en-US" sz="1800" dirty="0"/>
          </a:p>
          <a:p>
            <a:pPr marL="0" indent="0">
              <a:lnSpc>
                <a:spcPct val="100000"/>
              </a:lnSpc>
              <a:spcBef>
                <a:spcPts val="0"/>
              </a:spcBef>
              <a:buNone/>
            </a:pPr>
            <a:endParaRPr lang="en-US" sz="1800" dirty="0"/>
          </a:p>
          <a:p>
            <a:pPr marL="0" indent="0">
              <a:lnSpc>
                <a:spcPct val="100000"/>
              </a:lnSpc>
              <a:spcBef>
                <a:spcPts val="0"/>
              </a:spcBef>
              <a:buNone/>
            </a:pPr>
            <a:endParaRPr lang="en-US" sz="1800" dirty="0"/>
          </a:p>
          <a:p>
            <a:pPr marL="0" indent="0">
              <a:lnSpc>
                <a:spcPct val="100000"/>
              </a:lnSpc>
              <a:spcBef>
                <a:spcPts val="0"/>
              </a:spcBef>
              <a:buNone/>
            </a:pPr>
            <a:endParaRPr lang="en-US" sz="1800" dirty="0"/>
          </a:p>
        </p:txBody>
      </p:sp>
      <p:sp>
        <p:nvSpPr>
          <p:cNvPr id="2" name="TextBox 1"/>
          <p:cNvSpPr txBox="1"/>
          <p:nvPr/>
        </p:nvSpPr>
        <p:spPr>
          <a:xfrm>
            <a:off x="7873147" y="1905000"/>
            <a:ext cx="2842638" cy="369332"/>
          </a:xfrm>
          <a:prstGeom prst="rect">
            <a:avLst/>
          </a:prstGeom>
          <a:noFill/>
        </p:spPr>
        <p:txBody>
          <a:bodyPr wrap="none" rtlCol="0">
            <a:spAutoFit/>
          </a:bodyPr>
          <a:lstStyle/>
          <a:p>
            <a:r>
              <a:rPr lang="en-US" dirty="0">
                <a:solidFill>
                  <a:srgbClr val="C00000"/>
                </a:solidFill>
              </a:rPr>
              <a:t>Initiated in 2013-ongoing</a:t>
            </a:r>
          </a:p>
        </p:txBody>
      </p:sp>
    </p:spTree>
    <p:extLst>
      <p:ext uri="{BB962C8B-B14F-4D97-AF65-F5344CB8AC3E}">
        <p14:creationId xmlns:p14="http://schemas.microsoft.com/office/powerpoint/2010/main" val="30846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80" y="76259"/>
            <a:ext cx="10058400" cy="1609344"/>
          </a:xfrm>
        </p:spPr>
        <p:txBody>
          <a:bodyPr/>
          <a:lstStyle/>
          <a:p>
            <a:r>
              <a:rPr lang="en-US" sz="3600" b="1" dirty="0">
                <a:solidFill>
                  <a:srgbClr val="C00000"/>
                </a:solidFill>
                <a:latin typeface="Arial Narrow" pitchFamily="34" charset="0"/>
              </a:rPr>
              <a:t>Policy Background</a:t>
            </a:r>
            <a:endParaRPr lang="en-US" b="1" dirty="0">
              <a:latin typeface="Arial Narrow" panose="020B0606020202030204" pitchFamily="34" charset="0"/>
            </a:endParaRPr>
          </a:p>
        </p:txBody>
      </p:sp>
      <p:sp>
        <p:nvSpPr>
          <p:cNvPr id="3" name="Content Placeholder 2"/>
          <p:cNvSpPr>
            <a:spLocks noGrp="1"/>
          </p:cNvSpPr>
          <p:nvPr>
            <p:ph idx="1"/>
          </p:nvPr>
        </p:nvSpPr>
        <p:spPr>
          <a:xfrm>
            <a:off x="261980" y="2318462"/>
            <a:ext cx="10058400" cy="4093355"/>
          </a:xfrm>
        </p:spPr>
        <p:txBody>
          <a:bodyPr>
            <a:normAutofit/>
          </a:bodyPr>
          <a:lstStyle/>
          <a:p>
            <a:pPr marL="0" indent="0">
              <a:buNone/>
            </a:pPr>
            <a:r>
              <a:rPr lang="en-US" sz="2400" b="1" dirty="0">
                <a:latin typeface="Rockwell" panose="02060603020205020403" pitchFamily="18" charset="0"/>
                <a:cs typeface="Arial" panose="020B0604020202020204" pitchFamily="34" charset="0"/>
              </a:rPr>
              <a:t>OUTDATED OR LOOSELY ENFORCED POLICIES </a:t>
            </a:r>
          </a:p>
          <a:p>
            <a:pPr lvl="1"/>
            <a:r>
              <a:rPr lang="en-US" sz="2400" dirty="0">
                <a:latin typeface="Rockwell" panose="02060603020205020403" pitchFamily="18" charset="0"/>
                <a:cs typeface="Arial" panose="020B0604020202020204" pitchFamily="34" charset="0"/>
              </a:rPr>
              <a:t>Low alcohol prices &amp; negligible excise taxes</a:t>
            </a:r>
          </a:p>
          <a:p>
            <a:pPr lvl="1"/>
            <a:r>
              <a:rPr lang="en-US" sz="2400" dirty="0">
                <a:latin typeface="Rockwell" panose="02060603020205020403" pitchFamily="18" charset="0"/>
                <a:cs typeface="Arial" panose="020B0604020202020204" pitchFamily="34" charset="0"/>
              </a:rPr>
              <a:t>Unregulated sales to minors- easy access</a:t>
            </a:r>
          </a:p>
          <a:p>
            <a:pPr lvl="2"/>
            <a:r>
              <a:rPr lang="en-US" sz="2000" dirty="0"/>
              <a:t>banning of the import, manufacture and marketing of energy drinks </a:t>
            </a:r>
            <a:br>
              <a:rPr lang="en-US" sz="2000" dirty="0"/>
            </a:br>
            <a:r>
              <a:rPr lang="en-US" sz="2000" dirty="0"/>
              <a:t>mixed with alcohol (MOPH and Ministry of Commerce)- not for health reasons!</a:t>
            </a:r>
            <a:endParaRPr lang="en-US" sz="2000" dirty="0">
              <a:latin typeface="Rockwell" panose="02060603020205020403" pitchFamily="18" charset="0"/>
              <a:cs typeface="Arial" panose="020B0604020202020204" pitchFamily="34" charset="0"/>
            </a:endParaRPr>
          </a:p>
          <a:p>
            <a:pPr lvl="1"/>
            <a:r>
              <a:rPr lang="en-US" sz="2400" dirty="0">
                <a:latin typeface="Rockwell" panose="02060603020205020403" pitchFamily="18" charset="0"/>
                <a:cs typeface="Arial" panose="020B0604020202020204" pitchFamily="34" charset="0"/>
              </a:rPr>
              <a:t>Lax law enforcement of drinking and driving (drive-thru drinking!!)</a:t>
            </a:r>
          </a:p>
          <a:p>
            <a:pPr lvl="2"/>
            <a:r>
              <a:rPr lang="en-US" sz="2400" dirty="0">
                <a:latin typeface="Rockwell" panose="02060603020205020403" pitchFamily="18" charset="0"/>
              </a:rPr>
              <a:t>new traffic law (limit of BAC set at 0.05%- not enforced)</a:t>
            </a:r>
            <a:endParaRPr lang="en-US" sz="2400" dirty="0">
              <a:latin typeface="Rockwell" panose="02060603020205020403" pitchFamily="18" charset="0"/>
              <a:cs typeface="Arial" panose="020B0604020202020204" pitchFamily="34" charset="0"/>
            </a:endParaRPr>
          </a:p>
          <a:p>
            <a:pPr lvl="1"/>
            <a:r>
              <a:rPr lang="en-US" sz="2400" dirty="0">
                <a:latin typeface="Rockwell" panose="02060603020205020403" pitchFamily="18" charset="0"/>
                <a:cs typeface="Arial" panose="020B0604020202020204" pitchFamily="34" charset="0"/>
              </a:rPr>
              <a:t>No regulation of alcohol advertising/marketing</a:t>
            </a:r>
          </a:p>
          <a:p>
            <a:pPr marL="274320" lvl="1" indent="0">
              <a:buNone/>
            </a:pPr>
            <a:endParaRPr lang="en-US" sz="2000" dirty="0">
              <a:latin typeface="Rockwell" panose="02060603020205020403" pitchFamily="18" charset="0"/>
              <a:cs typeface="Arial" panose="020B0604020202020204" pitchFamily="34" charset="0"/>
            </a:endParaRPr>
          </a:p>
          <a:p>
            <a:pPr marL="274320" lvl="1" indent="0">
              <a:buNone/>
            </a:pPr>
            <a:endParaRPr lang="en-US" sz="2000" dirty="0">
              <a:latin typeface="Rockwell" panose="02060603020205020403" pitchFamily="18" charset="0"/>
              <a:cs typeface="Arial" panose="020B0604020202020204" pitchFamily="34" charset="0"/>
            </a:endParaRPr>
          </a:p>
          <a:p>
            <a:pPr marL="274320" lvl="1" indent="0">
              <a:buNone/>
            </a:pPr>
            <a:endParaRPr lang="en-US" sz="2000" dirty="0">
              <a:latin typeface="Rockwell" panose="02060603020205020403" pitchFamily="18" charset="0"/>
              <a:cs typeface="Arial" panose="020B0604020202020204" pitchFamily="34" charset="0"/>
            </a:endParaRPr>
          </a:p>
          <a:p>
            <a:pPr marL="274320" lvl="1" indent="0">
              <a:buNone/>
            </a:pPr>
            <a:endParaRPr lang="en-US" sz="2000" dirty="0">
              <a:latin typeface="Rockwell" panose="02060603020205020403" pitchFamily="18" charset="0"/>
              <a:cs typeface="Arial" panose="020B0604020202020204" pitchFamily="34" charset="0"/>
            </a:endParaRPr>
          </a:p>
          <a:p>
            <a:endParaRPr lang="en-US" dirty="0">
              <a:latin typeface="Rockwell" panose="02060603020205020403" pitchFamily="18" charset="0"/>
              <a:cs typeface="Arial" panose="020B0604020202020204" pitchFamily="34" charset="0"/>
            </a:endParaRPr>
          </a:p>
          <a:p>
            <a:pPr lvl="1"/>
            <a:endParaRPr lang="en-US" sz="2000" dirty="0">
              <a:latin typeface="Rockwell" panose="02060603020205020403" pitchFamily="18" charset="0"/>
              <a:cs typeface="Arial" panose="020B0604020202020204" pitchFamily="34" charset="0"/>
            </a:endParaRPr>
          </a:p>
          <a:p>
            <a:endParaRPr lang="en-US" dirty="0">
              <a:latin typeface="Rockwell" panose="02060603020205020403" pitchFamily="18" charset="0"/>
            </a:endParaRPr>
          </a:p>
        </p:txBody>
      </p:sp>
      <p:pic>
        <p:nvPicPr>
          <p:cNvPr id="4" name="Picture 3">
            <a:extLst>
              <a:ext uri="{FF2B5EF4-FFF2-40B4-BE49-F238E27FC236}">
                <a16:creationId xmlns:a16="http://schemas.microsoft.com/office/drawing/2014/main" id="{C6E64780-18E7-46D5-86D0-03F26D7846A1}"/>
              </a:ext>
            </a:extLst>
          </p:cNvPr>
          <p:cNvPicPr>
            <a:picLocks noChangeAspect="1"/>
          </p:cNvPicPr>
          <p:nvPr/>
        </p:nvPicPr>
        <p:blipFill>
          <a:blip r:embed="rId3"/>
          <a:stretch>
            <a:fillRect/>
          </a:stretch>
        </p:blipFill>
        <p:spPr>
          <a:xfrm>
            <a:off x="9114236" y="141392"/>
            <a:ext cx="3077763" cy="1731796"/>
          </a:xfrm>
          <a:prstGeom prst="rect">
            <a:avLst/>
          </a:prstGeom>
          <a:ln>
            <a:noFill/>
          </a:ln>
          <a:effectLst>
            <a:softEdge rad="112500"/>
          </a:effectLst>
        </p:spPr>
      </p:pic>
      <p:pic>
        <p:nvPicPr>
          <p:cNvPr id="5" name="Picture 4" descr="C:\Users\user\AppData\Local\Microsoft\Windows\Temporary Internet Files\Content.Outlook\LT9NPYSF\photo 2 (6).JPG">
            <a:extLst>
              <a:ext uri="{FF2B5EF4-FFF2-40B4-BE49-F238E27FC236}">
                <a16:creationId xmlns:a16="http://schemas.microsoft.com/office/drawing/2014/main" id="{E15BB86A-9F9E-4655-B3EA-E35A29836F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2" t="9095" r="3145" b="4374"/>
          <a:stretch/>
        </p:blipFill>
        <p:spPr bwMode="auto">
          <a:xfrm>
            <a:off x="9232777" y="2051898"/>
            <a:ext cx="3013077" cy="1768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FF886D2-920C-4F3C-A4C8-FD143345F7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68" t="11296" r="15806" b="7575"/>
          <a:stretch/>
        </p:blipFill>
        <p:spPr bwMode="auto">
          <a:xfrm>
            <a:off x="9421389" y="4168123"/>
            <a:ext cx="2701980" cy="20728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9402-D748-4409-98EF-A77B1B365199}"/>
              </a:ext>
            </a:extLst>
          </p:cNvPr>
          <p:cNvSpPr>
            <a:spLocks noGrp="1"/>
          </p:cNvSpPr>
          <p:nvPr>
            <p:ph type="title"/>
          </p:nvPr>
        </p:nvSpPr>
        <p:spPr>
          <a:xfrm>
            <a:off x="100029" y="-258619"/>
            <a:ext cx="10058400" cy="1609344"/>
          </a:xfrm>
        </p:spPr>
        <p:txBody>
          <a:bodyPr>
            <a:normAutofit/>
          </a:bodyPr>
          <a:lstStyle/>
          <a:p>
            <a:r>
              <a:rPr lang="en-US" sz="4000" dirty="0"/>
              <a:t>World Health Organization (WHO) Best-BUYS</a:t>
            </a:r>
          </a:p>
        </p:txBody>
      </p:sp>
      <p:pic>
        <p:nvPicPr>
          <p:cNvPr id="3" name="Picture 2">
            <a:extLst>
              <a:ext uri="{FF2B5EF4-FFF2-40B4-BE49-F238E27FC236}">
                <a16:creationId xmlns:a16="http://schemas.microsoft.com/office/drawing/2014/main" id="{B7620B68-73A9-4EC8-B858-66A7C69DA4F3}"/>
              </a:ext>
            </a:extLst>
          </p:cNvPr>
          <p:cNvPicPr>
            <a:picLocks noChangeAspect="1"/>
          </p:cNvPicPr>
          <p:nvPr/>
        </p:nvPicPr>
        <p:blipFill>
          <a:blip r:embed="rId3"/>
          <a:stretch>
            <a:fillRect/>
          </a:stretch>
        </p:blipFill>
        <p:spPr>
          <a:xfrm>
            <a:off x="2033571" y="1048775"/>
            <a:ext cx="8342192" cy="5347559"/>
          </a:xfrm>
          <a:prstGeom prst="rect">
            <a:avLst/>
          </a:prstGeom>
        </p:spPr>
      </p:pic>
      <p:sp>
        <p:nvSpPr>
          <p:cNvPr id="4" name="Rectangle 3">
            <a:extLst>
              <a:ext uri="{FF2B5EF4-FFF2-40B4-BE49-F238E27FC236}">
                <a16:creationId xmlns:a16="http://schemas.microsoft.com/office/drawing/2014/main" id="{A75BF3E6-1AE4-4F4C-A2CC-3C63D41DCD91}"/>
              </a:ext>
            </a:extLst>
          </p:cNvPr>
          <p:cNvSpPr/>
          <p:nvPr/>
        </p:nvSpPr>
        <p:spPr>
          <a:xfrm>
            <a:off x="914400" y="6596390"/>
            <a:ext cx="11277600" cy="261610"/>
          </a:xfrm>
          <a:prstGeom prst="rect">
            <a:avLst/>
          </a:prstGeom>
        </p:spPr>
        <p:txBody>
          <a:bodyPr wrap="square">
            <a:spAutoFit/>
          </a:bodyPr>
          <a:lstStyle/>
          <a:p>
            <a:r>
              <a:rPr lang="en-US" sz="1100" dirty="0">
                <a:solidFill>
                  <a:srgbClr val="212121"/>
                </a:solidFill>
                <a:latin typeface="BlinkMacSystemFont"/>
              </a:rPr>
              <a:t>Casswell S, </a:t>
            </a:r>
            <a:r>
              <a:rPr lang="en-US" sz="1100" dirty="0" err="1">
                <a:solidFill>
                  <a:srgbClr val="212121"/>
                </a:solidFill>
                <a:latin typeface="BlinkMacSystemFont"/>
              </a:rPr>
              <a:t>Thamarangsi</a:t>
            </a:r>
            <a:r>
              <a:rPr lang="en-US" sz="1100" dirty="0">
                <a:solidFill>
                  <a:srgbClr val="212121"/>
                </a:solidFill>
                <a:latin typeface="BlinkMacSystemFont"/>
              </a:rPr>
              <a:t> T. Reducing harm from alcohol: call to action. Lancet. 2009 Jun 27;373(9682):2247-57. </a:t>
            </a:r>
            <a:r>
              <a:rPr lang="en-US" sz="1100" dirty="0" err="1">
                <a:solidFill>
                  <a:srgbClr val="212121"/>
                </a:solidFill>
                <a:latin typeface="BlinkMacSystemFont"/>
              </a:rPr>
              <a:t>doi</a:t>
            </a:r>
            <a:r>
              <a:rPr lang="en-US" sz="1100" dirty="0">
                <a:solidFill>
                  <a:srgbClr val="212121"/>
                </a:solidFill>
                <a:latin typeface="BlinkMacSystemFont"/>
              </a:rPr>
              <a:t>: 10.1016/S0140-6736(09)60745-5. PMID: 19560606.</a:t>
            </a:r>
            <a:endParaRPr lang="en-US" sz="1100" dirty="0"/>
          </a:p>
        </p:txBody>
      </p:sp>
    </p:spTree>
    <p:extLst>
      <p:ext uri="{BB962C8B-B14F-4D97-AF65-F5344CB8AC3E}">
        <p14:creationId xmlns:p14="http://schemas.microsoft.com/office/powerpoint/2010/main" val="1693787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88" y="186231"/>
            <a:ext cx="8924925" cy="3143250"/>
          </a:xfrm>
          <a:prstGeom prst="rect">
            <a:avLst/>
          </a:prstGeom>
        </p:spPr>
      </p:pic>
      <p:pic>
        <p:nvPicPr>
          <p:cNvPr id="3" name="Picture 2"/>
          <p:cNvPicPr>
            <a:picLocks noChangeAspect="1"/>
          </p:cNvPicPr>
          <p:nvPr/>
        </p:nvPicPr>
        <p:blipFill>
          <a:blip r:embed="rId3"/>
          <a:stretch>
            <a:fillRect/>
          </a:stretch>
        </p:blipFill>
        <p:spPr>
          <a:xfrm>
            <a:off x="308085" y="3329481"/>
            <a:ext cx="8801100" cy="533400"/>
          </a:xfrm>
          <a:prstGeom prst="rect">
            <a:avLst/>
          </a:prstGeom>
        </p:spPr>
      </p:pic>
      <p:sp>
        <p:nvSpPr>
          <p:cNvPr id="4" name="Rectangle 3"/>
          <p:cNvSpPr/>
          <p:nvPr/>
        </p:nvSpPr>
        <p:spPr>
          <a:xfrm>
            <a:off x="466888" y="4041557"/>
            <a:ext cx="11074618" cy="1600438"/>
          </a:xfrm>
          <a:prstGeom prst="rect">
            <a:avLst/>
          </a:prstGeom>
        </p:spPr>
        <p:txBody>
          <a:bodyPr wrap="square">
            <a:spAutoFit/>
          </a:bodyPr>
          <a:lstStyle/>
          <a:p>
            <a:r>
              <a:rPr lang="en-US" dirty="0"/>
              <a:t>Overall, there is a great deal of variability in the policies implemented between countries, but two countries, the </a:t>
            </a:r>
            <a:r>
              <a:rPr lang="en-US" sz="2000" dirty="0">
                <a:solidFill>
                  <a:schemeClr val="accent1"/>
                </a:solidFill>
              </a:rPr>
              <a:t>Russian Federation and Lithuania, have both recently implemented significant increases in alcohol taxation, imposed restrictions on alcohol availability, and imposed bans on the marketing and advertising of alcohol within short time spans. Both countries subsequently saw significant decreases in consumption and all-cause mortality.</a:t>
            </a:r>
            <a:r>
              <a:rPr lang="en-US" dirty="0"/>
              <a:t> </a:t>
            </a:r>
            <a:r>
              <a:rPr lang="en-US" dirty="0" err="1"/>
              <a:t>i</a:t>
            </a:r>
            <a:endParaRPr lang="en-US" dirty="0">
              <a:solidFill>
                <a:schemeClr val="accent1"/>
              </a:solidFill>
            </a:endParaRPr>
          </a:p>
        </p:txBody>
      </p:sp>
    </p:spTree>
    <p:extLst>
      <p:ext uri="{BB962C8B-B14F-4D97-AF65-F5344CB8AC3E}">
        <p14:creationId xmlns:p14="http://schemas.microsoft.com/office/powerpoint/2010/main" val="4169717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5104" y="122491"/>
            <a:ext cx="4640422" cy="1263137"/>
          </a:xfrm>
          <a:prstGeom prst="rect">
            <a:avLst/>
          </a:prstGeom>
        </p:spPr>
      </p:pic>
      <p:pic>
        <p:nvPicPr>
          <p:cNvPr id="2" name="Picture 1"/>
          <p:cNvPicPr>
            <a:picLocks noChangeAspect="1"/>
          </p:cNvPicPr>
          <p:nvPr/>
        </p:nvPicPr>
        <p:blipFill>
          <a:blip r:embed="rId3"/>
          <a:stretch>
            <a:fillRect/>
          </a:stretch>
        </p:blipFill>
        <p:spPr>
          <a:xfrm>
            <a:off x="2773812" y="989473"/>
            <a:ext cx="7878817" cy="5225414"/>
          </a:xfrm>
          <a:prstGeom prst="rect">
            <a:avLst/>
          </a:prstGeom>
          <a:ln w="38100">
            <a:solidFill>
              <a:schemeClr val="accent1"/>
            </a:solidFill>
          </a:ln>
        </p:spPr>
      </p:pic>
      <p:sp>
        <p:nvSpPr>
          <p:cNvPr id="6" name="Rectangle 5"/>
          <p:cNvSpPr/>
          <p:nvPr/>
        </p:nvSpPr>
        <p:spPr>
          <a:xfrm>
            <a:off x="2773812" y="6303664"/>
            <a:ext cx="8083578" cy="369332"/>
          </a:xfrm>
          <a:prstGeom prst="rect">
            <a:avLst/>
          </a:prstGeom>
        </p:spPr>
        <p:txBody>
          <a:bodyPr wrap="square">
            <a:spAutoFit/>
          </a:bodyPr>
          <a:lstStyle/>
          <a:p>
            <a:r>
              <a:rPr lang="en-US" sz="900" b="1" dirty="0"/>
              <a:t>Ghandour, L (corresponding author), </a:t>
            </a:r>
            <a:r>
              <a:rPr lang="en-US" sz="900" dirty="0"/>
              <a:t>Afifi, R., Fares, S., El Salibi, N., &amp; </a:t>
            </a:r>
            <a:r>
              <a:rPr lang="en-US" sz="900" dirty="0" err="1"/>
              <a:t>Rady</a:t>
            </a:r>
            <a:r>
              <a:rPr lang="en-US" sz="900" dirty="0"/>
              <a:t>, A. (2015). Time Trends and Policy Gaps: The Case of Alcohol Misuse Among Adolescents in Lebanon. Substance use &amp; misuse, 50(14), 1826–1839. https://doi.org/10.3109/10826084.2015.1073320</a:t>
            </a:r>
          </a:p>
        </p:txBody>
      </p:sp>
    </p:spTree>
    <p:extLst>
      <p:ext uri="{BB962C8B-B14F-4D97-AF65-F5344CB8AC3E}">
        <p14:creationId xmlns:p14="http://schemas.microsoft.com/office/powerpoint/2010/main" val="277032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21908" y="111980"/>
            <a:ext cx="6259015" cy="1703723"/>
          </a:xfrm>
          <a:prstGeom prst="rect">
            <a:avLst/>
          </a:prstGeom>
        </p:spPr>
      </p:pic>
      <p:pic>
        <p:nvPicPr>
          <p:cNvPr id="2" name="Picture 1"/>
          <p:cNvPicPr>
            <a:picLocks noChangeAspect="1"/>
          </p:cNvPicPr>
          <p:nvPr/>
        </p:nvPicPr>
        <p:blipFill rotWithShape="1">
          <a:blip r:embed="rId3"/>
          <a:srcRect b="28701"/>
          <a:stretch/>
        </p:blipFill>
        <p:spPr>
          <a:xfrm>
            <a:off x="560057" y="1815703"/>
            <a:ext cx="10764928" cy="4395730"/>
          </a:xfrm>
          <a:prstGeom prst="rect">
            <a:avLst/>
          </a:prstGeom>
          <a:ln w="38100">
            <a:solidFill>
              <a:schemeClr val="accent2">
                <a:lumMod val="60000"/>
                <a:lumOff val="40000"/>
              </a:schemeClr>
            </a:solidFill>
          </a:ln>
        </p:spPr>
      </p:pic>
      <p:sp>
        <p:nvSpPr>
          <p:cNvPr id="5" name="Rectangle 4"/>
          <p:cNvSpPr/>
          <p:nvPr/>
        </p:nvSpPr>
        <p:spPr>
          <a:xfrm>
            <a:off x="876981" y="6376688"/>
            <a:ext cx="9634182" cy="369332"/>
          </a:xfrm>
          <a:prstGeom prst="rect">
            <a:avLst/>
          </a:prstGeom>
        </p:spPr>
        <p:txBody>
          <a:bodyPr wrap="square">
            <a:spAutoFit/>
          </a:bodyPr>
          <a:lstStyle/>
          <a:p>
            <a:r>
              <a:rPr lang="en-US" sz="900" b="1" dirty="0"/>
              <a:t>Ghandour, L (corresponding author), </a:t>
            </a:r>
            <a:r>
              <a:rPr lang="en-US" sz="900" dirty="0"/>
              <a:t>Afifi, R., Fares, S., El Salibi, N., &amp; </a:t>
            </a:r>
            <a:r>
              <a:rPr lang="en-US" sz="900" dirty="0" err="1"/>
              <a:t>Rady</a:t>
            </a:r>
            <a:r>
              <a:rPr lang="en-US" sz="900" dirty="0"/>
              <a:t>, A. (2015). Time Trends and Policy Gaps: The Case of Alcohol Misuse Among Adolescents in Lebanon. Substance use &amp; misuse, 50(14), 1826–1839. https://doi.org/10.3109/10826084.2015.1073320</a:t>
            </a:r>
          </a:p>
        </p:txBody>
      </p:sp>
    </p:spTree>
    <p:extLst>
      <p:ext uri="{BB962C8B-B14F-4D97-AF65-F5344CB8AC3E}">
        <p14:creationId xmlns:p14="http://schemas.microsoft.com/office/powerpoint/2010/main" val="3947736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41380D1-5670-42F2-83A6-852ACF25AE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83782">
            <a:off x="5204111" y="3524344"/>
            <a:ext cx="2879412" cy="3261962"/>
          </a:xfrm>
          <a:prstGeom prst="rect">
            <a:avLst/>
          </a:prstGeom>
        </p:spPr>
      </p:pic>
      <p:grpSp>
        <p:nvGrpSpPr>
          <p:cNvPr id="11" name="Group 10"/>
          <p:cNvGrpSpPr/>
          <p:nvPr/>
        </p:nvGrpSpPr>
        <p:grpSpPr>
          <a:xfrm rot="15816819">
            <a:off x="5222454" y="613795"/>
            <a:ext cx="2527587" cy="3572095"/>
            <a:chOff x="3575725" y="2533242"/>
            <a:chExt cx="2763256" cy="2650371"/>
          </a:xfrm>
          <a:effectLst>
            <a:outerShdw blurRad="50800" dist="38100" dir="13500000" algn="br" rotWithShape="0">
              <a:prstClr val="black">
                <a:alpha val="40000"/>
              </a:prstClr>
            </a:outerShdw>
          </a:effectLst>
        </p:grpSpPr>
        <p:pic>
          <p:nvPicPr>
            <p:cNvPr id="9" name="Picture 8"/>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75725" y="2533242"/>
              <a:ext cx="2763256" cy="2650371"/>
            </a:xfrm>
            <a:prstGeom prst="rect">
              <a:avLst/>
            </a:prstGeom>
          </p:spPr>
        </p:pic>
        <p:sp>
          <p:nvSpPr>
            <p:cNvPr id="36" name="TextBox 35"/>
            <p:cNvSpPr txBox="1"/>
            <p:nvPr/>
          </p:nvSpPr>
          <p:spPr>
            <a:xfrm rot="5403782">
              <a:off x="4252615" y="3099676"/>
              <a:ext cx="1554610" cy="1514130"/>
            </a:xfrm>
            <a:prstGeom prst="rect">
              <a:avLst/>
            </a:prstGeom>
            <a:noFill/>
          </p:spPr>
          <p:txBody>
            <a:bodyPr wrap="square" rtlCol="0">
              <a:spAutoFit/>
            </a:bodyPr>
            <a:lstStyle/>
            <a:p>
              <a:pPr algn="ctr"/>
              <a:r>
                <a:rPr lang="en-US" b="1" dirty="0">
                  <a:latin typeface="+mj-lt"/>
                  <a:cs typeface="Arial" panose="020B0604020202020204" pitchFamily="34" charset="0"/>
                </a:rPr>
                <a:t>Stakeholders</a:t>
              </a:r>
              <a:br>
                <a:rPr lang="en-US" b="1" dirty="0">
                  <a:latin typeface="+mj-lt"/>
                  <a:cs typeface="Arial" panose="020B0604020202020204" pitchFamily="34" charset="0"/>
                </a:rPr>
              </a:br>
              <a:endParaRPr lang="en-US" b="1" dirty="0">
                <a:latin typeface="+mj-lt"/>
                <a:cs typeface="Arial" panose="020B0604020202020204" pitchFamily="34" charset="0"/>
              </a:endParaRPr>
            </a:p>
            <a:p>
              <a:pPr algn="ctr"/>
              <a:endParaRPr lang="en-US" sz="1600" b="1" dirty="0">
                <a:latin typeface="+mj-lt"/>
                <a:cs typeface="Arial" panose="020B0604020202020204" pitchFamily="34" charset="0"/>
              </a:endParaRPr>
            </a:p>
            <a:p>
              <a:pPr algn="ctr"/>
              <a:br>
                <a:rPr lang="en-US" sz="1600" b="1" dirty="0">
                  <a:latin typeface="+mj-lt"/>
                  <a:cs typeface="Arial" panose="020B0604020202020204" pitchFamily="34" charset="0"/>
                </a:rPr>
              </a:br>
              <a:r>
                <a:rPr lang="en-US" sz="1600" b="1" dirty="0">
                  <a:cs typeface="Arial" panose="020B0604020202020204" pitchFamily="34" charset="0"/>
                </a:rPr>
                <a:t>Policy Dialogue</a:t>
              </a:r>
              <a:endParaRPr lang="en-US" sz="1600" b="1" dirty="0">
                <a:latin typeface="+mj-lt"/>
                <a:cs typeface="Arial" panose="020B0604020202020204" pitchFamily="34" charset="0"/>
              </a:endParaRPr>
            </a:p>
          </p:txBody>
        </p:sp>
      </p:grpSp>
      <p:grpSp>
        <p:nvGrpSpPr>
          <p:cNvPr id="3" name="Group 2"/>
          <p:cNvGrpSpPr/>
          <p:nvPr/>
        </p:nvGrpSpPr>
        <p:grpSpPr>
          <a:xfrm rot="21045498">
            <a:off x="600970" y="3924312"/>
            <a:ext cx="1855385" cy="2473847"/>
            <a:chOff x="4046045" y="4023920"/>
            <a:chExt cx="2473847" cy="2473847"/>
          </a:xfrm>
          <a:effectLst>
            <a:outerShdw blurRad="50800" dist="38100" dir="13500000" algn="br" rotWithShape="0">
              <a:prstClr val="black">
                <a:alpha val="40000"/>
              </a:prstClr>
            </a:outerShdw>
          </a:effectLst>
        </p:grpSpPr>
        <p:pic>
          <p:nvPicPr>
            <p:cNvPr id="15" name="Picture 14"/>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46045" y="4023920"/>
              <a:ext cx="2473847" cy="2473847"/>
            </a:xfrm>
            <a:prstGeom prst="rect">
              <a:avLst/>
            </a:prstGeom>
          </p:spPr>
        </p:pic>
        <p:sp>
          <p:nvSpPr>
            <p:cNvPr id="16" name="TextBox 15"/>
            <p:cNvSpPr txBox="1"/>
            <p:nvPr/>
          </p:nvSpPr>
          <p:spPr>
            <a:xfrm>
              <a:off x="4389960" y="5087295"/>
              <a:ext cx="1814154" cy="338554"/>
            </a:xfrm>
            <a:prstGeom prst="rect">
              <a:avLst/>
            </a:prstGeom>
            <a:noFill/>
          </p:spPr>
          <p:txBody>
            <a:bodyPr wrap="square" rtlCol="0">
              <a:spAutoFit/>
            </a:bodyPr>
            <a:lstStyle/>
            <a:p>
              <a:pPr algn="ctr"/>
              <a:r>
                <a:rPr lang="en-US" sz="1600" b="1" dirty="0">
                  <a:latin typeface="+mj-lt"/>
                  <a:cs typeface="Arial" panose="020B0604020202020204" pitchFamily="34" charset="0"/>
                </a:rPr>
                <a:t>FGD Youth</a:t>
              </a:r>
            </a:p>
          </p:txBody>
        </p:sp>
      </p:grpSp>
      <p:grpSp>
        <p:nvGrpSpPr>
          <p:cNvPr id="43" name="Group 42"/>
          <p:cNvGrpSpPr/>
          <p:nvPr/>
        </p:nvGrpSpPr>
        <p:grpSpPr>
          <a:xfrm rot="20549397">
            <a:off x="140464" y="922012"/>
            <a:ext cx="2326001" cy="2722423"/>
            <a:chOff x="1130644" y="1109674"/>
            <a:chExt cx="2473847" cy="2473847"/>
          </a:xfrm>
          <a:effectLst/>
        </p:grpSpPr>
        <p:pic>
          <p:nvPicPr>
            <p:cNvPr id="39" name="Picture 3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30644" y="1109674"/>
              <a:ext cx="2473847" cy="2473847"/>
            </a:xfrm>
            <a:prstGeom prst="rect">
              <a:avLst/>
            </a:prstGeom>
            <a:effectLst>
              <a:outerShdw blurRad="50800" dist="38100" dir="18900000" algn="bl" rotWithShape="0">
                <a:prstClr val="black">
                  <a:alpha val="40000"/>
                </a:prstClr>
              </a:outerShdw>
            </a:effectLst>
          </p:spPr>
        </p:pic>
        <p:sp>
          <p:nvSpPr>
            <p:cNvPr id="40" name="TextBox 39"/>
            <p:cNvSpPr txBox="1"/>
            <p:nvPr/>
          </p:nvSpPr>
          <p:spPr>
            <a:xfrm rot="135439">
              <a:off x="1497940" y="2101672"/>
              <a:ext cx="1814154" cy="531381"/>
            </a:xfrm>
            <a:prstGeom prst="rect">
              <a:avLst/>
            </a:prstGeom>
            <a:noFill/>
          </p:spPr>
          <p:txBody>
            <a:bodyPr wrap="square" rtlCol="0">
              <a:spAutoFit/>
            </a:bodyPr>
            <a:lstStyle/>
            <a:p>
              <a:pPr algn="ctr"/>
              <a:r>
                <a:rPr lang="en-US" sz="1600" b="1" dirty="0">
                  <a:latin typeface="+mj-lt"/>
                  <a:cs typeface="Arial" panose="020B0604020202020204" pitchFamily="34" charset="0"/>
                </a:rPr>
                <a:t>Policy Content Analysis</a:t>
              </a:r>
            </a:p>
          </p:txBody>
        </p:sp>
      </p:grpSp>
      <p:grpSp>
        <p:nvGrpSpPr>
          <p:cNvPr id="8" name="Group 7"/>
          <p:cNvGrpSpPr/>
          <p:nvPr/>
        </p:nvGrpSpPr>
        <p:grpSpPr>
          <a:xfrm rot="20492459">
            <a:off x="7748114" y="3045925"/>
            <a:ext cx="3390371" cy="2915476"/>
            <a:chOff x="3917522" y="532260"/>
            <a:chExt cx="2479978" cy="2485380"/>
          </a:xfrm>
          <a:effectLst>
            <a:outerShdw blurRad="50800" dist="38100" dir="13500000" algn="br" rotWithShape="0">
              <a:prstClr val="black">
                <a:alpha val="40000"/>
              </a:prstClr>
            </a:outerShdw>
          </a:effectLst>
        </p:grpSpPr>
        <p:pic>
          <p:nvPicPr>
            <p:cNvPr id="29" name="Picture 28"/>
            <p:cNvPicPr>
              <a:picLocks noChangeAspect="1"/>
            </p:cNvPicPr>
            <p:nvPr/>
          </p:nvPicPr>
          <p:blipFill>
            <a:blip r:embed="rId6"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3917522" y="532260"/>
              <a:ext cx="2479978" cy="2485380"/>
            </a:xfrm>
            <a:prstGeom prst="rect">
              <a:avLst/>
            </a:prstGeom>
            <a:effectLst/>
          </p:spPr>
        </p:pic>
        <p:sp>
          <p:nvSpPr>
            <p:cNvPr id="26" name="TextBox 25"/>
            <p:cNvSpPr txBox="1"/>
            <p:nvPr/>
          </p:nvSpPr>
          <p:spPr>
            <a:xfrm rot="21152825">
              <a:off x="4627302" y="1303351"/>
              <a:ext cx="1127620" cy="1338101"/>
            </a:xfrm>
            <a:prstGeom prst="rect">
              <a:avLst/>
            </a:prstGeom>
            <a:noFill/>
          </p:spPr>
          <p:txBody>
            <a:bodyPr wrap="square" rtlCol="0">
              <a:spAutoFit/>
            </a:bodyPr>
            <a:lstStyle/>
            <a:p>
              <a:pPr algn="ctr"/>
              <a:r>
                <a:rPr lang="en-US" sz="1600" b="1" dirty="0">
                  <a:latin typeface="+mj-lt"/>
                  <a:cs typeface="Arial" panose="020B0604020202020204" pitchFamily="34" charset="0"/>
                </a:rPr>
                <a:t>DCE among drinking university</a:t>
              </a:r>
            </a:p>
            <a:p>
              <a:pPr algn="ctr"/>
              <a:r>
                <a:rPr lang="en-US" sz="1600" b="1" dirty="0">
                  <a:latin typeface="+mj-lt"/>
                  <a:cs typeface="Arial" panose="020B0604020202020204" pitchFamily="34" charset="0"/>
                </a:rPr>
                <a:t>Youth</a:t>
              </a:r>
            </a:p>
            <a:p>
              <a:pPr algn="ctr"/>
              <a:r>
                <a:rPr lang="en-US" sz="1600" b="1" dirty="0">
                  <a:latin typeface="+mj-lt"/>
                  <a:cs typeface="Arial" panose="020B0604020202020204" pitchFamily="34" charset="0"/>
                </a:rPr>
                <a:t>(18+)</a:t>
              </a:r>
            </a:p>
            <a:p>
              <a:pPr algn="ctr"/>
              <a:r>
                <a:rPr lang="en-US" sz="1600" b="1" dirty="0">
                  <a:latin typeface="+mj-lt"/>
                  <a:cs typeface="Arial" panose="020B0604020202020204" pitchFamily="34" charset="0"/>
                </a:rPr>
                <a:t> </a:t>
              </a:r>
            </a:p>
          </p:txBody>
        </p:sp>
      </p:grpSp>
      <p:grpSp>
        <p:nvGrpSpPr>
          <p:cNvPr id="14" name="Group 13"/>
          <p:cNvGrpSpPr/>
          <p:nvPr/>
        </p:nvGrpSpPr>
        <p:grpSpPr>
          <a:xfrm rot="691394">
            <a:off x="2353998" y="2882791"/>
            <a:ext cx="2915800" cy="2906909"/>
            <a:chOff x="673785" y="4288212"/>
            <a:chExt cx="2473847" cy="2473847"/>
          </a:xfrm>
          <a:effectLst>
            <a:outerShdw blurRad="50800" dist="38100" dir="13500000" algn="br" rotWithShape="0">
              <a:prstClr val="black">
                <a:alpha val="40000"/>
              </a:prstClr>
            </a:outerShdw>
          </a:effectLst>
        </p:grpSpPr>
        <p:pic>
          <p:nvPicPr>
            <p:cNvPr id="35" name="Picture 34"/>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3785" y="4288212"/>
              <a:ext cx="2473847" cy="2473847"/>
            </a:xfrm>
            <a:prstGeom prst="rect">
              <a:avLst/>
            </a:prstGeom>
          </p:spPr>
        </p:pic>
        <p:sp>
          <p:nvSpPr>
            <p:cNvPr id="31" name="TextBox 30"/>
            <p:cNvSpPr txBox="1"/>
            <p:nvPr/>
          </p:nvSpPr>
          <p:spPr>
            <a:xfrm>
              <a:off x="1197300" y="5306394"/>
              <a:ext cx="1360842" cy="497657"/>
            </a:xfrm>
            <a:prstGeom prst="rect">
              <a:avLst/>
            </a:prstGeom>
            <a:noFill/>
          </p:spPr>
          <p:txBody>
            <a:bodyPr wrap="square" rtlCol="0">
              <a:spAutoFit/>
            </a:bodyPr>
            <a:lstStyle/>
            <a:p>
              <a:pPr algn="ctr"/>
              <a:r>
                <a:rPr lang="en-US" sz="1600" b="1" dirty="0">
                  <a:latin typeface="+mj-lt"/>
                  <a:cs typeface="Arial" panose="020B0604020202020204" pitchFamily="34" charset="0"/>
                </a:rPr>
                <a:t>Published </a:t>
              </a:r>
              <a:br>
                <a:rPr lang="en-US" sz="1600" b="1" dirty="0">
                  <a:latin typeface="+mj-lt"/>
                  <a:cs typeface="Arial" panose="020B0604020202020204" pitchFamily="34" charset="0"/>
                </a:rPr>
              </a:br>
              <a:r>
                <a:rPr lang="en-US" sz="1600" b="1" dirty="0">
                  <a:latin typeface="+mj-lt"/>
                  <a:cs typeface="Arial" panose="020B0604020202020204" pitchFamily="34" charset="0"/>
                </a:rPr>
                <a:t>evidence review</a:t>
              </a:r>
            </a:p>
          </p:txBody>
        </p:sp>
      </p:grpSp>
      <p:grpSp>
        <p:nvGrpSpPr>
          <p:cNvPr id="2" name="Group 1"/>
          <p:cNvGrpSpPr/>
          <p:nvPr/>
        </p:nvGrpSpPr>
        <p:grpSpPr>
          <a:xfrm rot="899026">
            <a:off x="2603215" y="194768"/>
            <a:ext cx="2199241" cy="3161395"/>
            <a:chOff x="3554565" y="-451187"/>
            <a:chExt cx="3017148" cy="3912052"/>
          </a:xfrm>
        </p:grpSpPr>
        <p:pic>
          <p:nvPicPr>
            <p:cNvPr id="49" name="Picture 48"/>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275814">
              <a:off x="3554565" y="-451187"/>
              <a:ext cx="3017148" cy="3912052"/>
            </a:xfrm>
            <a:prstGeom prst="rect">
              <a:avLst/>
            </a:prstGeom>
          </p:spPr>
        </p:pic>
        <p:sp>
          <p:nvSpPr>
            <p:cNvPr id="50" name="TextBox 49"/>
            <p:cNvSpPr txBox="1"/>
            <p:nvPr/>
          </p:nvSpPr>
          <p:spPr>
            <a:xfrm rot="21275814">
              <a:off x="3994825" y="1048362"/>
              <a:ext cx="2212576" cy="723627"/>
            </a:xfrm>
            <a:prstGeom prst="rect">
              <a:avLst/>
            </a:prstGeom>
            <a:noFill/>
          </p:spPr>
          <p:txBody>
            <a:bodyPr wrap="square" rtlCol="0">
              <a:spAutoFit/>
            </a:bodyPr>
            <a:lstStyle/>
            <a:p>
              <a:pPr algn="ctr"/>
              <a:r>
                <a:rPr lang="en-US" sz="1600" b="1" dirty="0">
                  <a:latin typeface="+mj-lt"/>
                  <a:cs typeface="Arial" panose="020B0604020202020204" pitchFamily="34" charset="0"/>
                </a:rPr>
                <a:t>Stakeholder interviews</a:t>
              </a:r>
            </a:p>
          </p:txBody>
        </p:sp>
      </p:grpSp>
      <p:grpSp>
        <p:nvGrpSpPr>
          <p:cNvPr id="33" name="Group 32"/>
          <p:cNvGrpSpPr/>
          <p:nvPr/>
        </p:nvGrpSpPr>
        <p:grpSpPr>
          <a:xfrm rot="20791803">
            <a:off x="7994348" y="380080"/>
            <a:ext cx="2704978" cy="2486600"/>
            <a:chOff x="1709471" y="2654155"/>
            <a:chExt cx="2831949" cy="2220423"/>
          </a:xfrm>
          <a:effectLst>
            <a:outerShdw blurRad="50800" dist="38100" dir="13500000" algn="br" rotWithShape="0">
              <a:prstClr val="black">
                <a:alpha val="40000"/>
              </a:prstClr>
            </a:outerShdw>
          </a:effectLst>
        </p:grpSpPr>
        <p:pic>
          <p:nvPicPr>
            <p:cNvPr id="34" name="Picture 33"/>
            <p:cNvPicPr>
              <a:picLocks noChangeAspect="1"/>
            </p:cNvPicPr>
            <p:nvPr/>
          </p:nvPicPr>
          <p:blipFill>
            <a:blip r:embed="rId6"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1709471" y="2654155"/>
              <a:ext cx="2831949" cy="2220423"/>
            </a:xfrm>
            <a:prstGeom prst="rect">
              <a:avLst/>
            </a:prstGeom>
            <a:effectLst/>
          </p:spPr>
        </p:pic>
        <p:sp>
          <p:nvSpPr>
            <p:cNvPr id="41" name="TextBox 40"/>
            <p:cNvSpPr txBox="1"/>
            <p:nvPr/>
          </p:nvSpPr>
          <p:spPr>
            <a:xfrm>
              <a:off x="2048272" y="3278503"/>
              <a:ext cx="2106831" cy="1181772"/>
            </a:xfrm>
            <a:prstGeom prst="rect">
              <a:avLst/>
            </a:prstGeom>
            <a:noFill/>
          </p:spPr>
          <p:txBody>
            <a:bodyPr wrap="square" rtlCol="0">
              <a:spAutoFit/>
            </a:bodyPr>
            <a:lstStyle/>
            <a:p>
              <a:pPr algn="ctr"/>
              <a:r>
                <a:rPr lang="en-US" sz="1600" b="1" dirty="0">
                  <a:latin typeface="+mj-lt"/>
                  <a:cs typeface="Arial" panose="020B0604020202020204" pitchFamily="34" charset="0"/>
                </a:rPr>
                <a:t>GPS </a:t>
              </a:r>
              <a:r>
                <a:rPr lang="en-US" sz="1600" b="1" dirty="0">
                  <a:cs typeface="Arial" panose="020B0604020202020204" pitchFamily="34" charset="0"/>
                </a:rPr>
                <a:t>Surveillance</a:t>
              </a:r>
            </a:p>
            <a:p>
              <a:pPr algn="ctr"/>
              <a:endParaRPr lang="en-US" sz="1600" b="1" dirty="0">
                <a:latin typeface="+mj-lt"/>
                <a:cs typeface="Arial" panose="020B0604020202020204" pitchFamily="34" charset="0"/>
              </a:endParaRPr>
            </a:p>
            <a:p>
              <a:pPr algn="ctr"/>
              <a:endParaRPr lang="en-US" sz="1600" b="1" dirty="0">
                <a:latin typeface="+mj-lt"/>
                <a:cs typeface="Arial" panose="020B0604020202020204" pitchFamily="34" charset="0"/>
              </a:endParaRPr>
            </a:p>
            <a:p>
              <a:pPr algn="ctr"/>
              <a:br>
                <a:rPr lang="en-US" sz="1600" b="1" dirty="0">
                  <a:latin typeface="+mj-lt"/>
                  <a:cs typeface="Arial" panose="020B0604020202020204" pitchFamily="34" charset="0"/>
                </a:rPr>
              </a:br>
              <a:r>
                <a:rPr lang="en-US" sz="1600" b="1" dirty="0">
                  <a:latin typeface="+mj-lt"/>
                  <a:cs typeface="Arial" panose="020B0604020202020204" pitchFamily="34" charset="0"/>
                </a:rPr>
                <a:t>Alcohol outlets</a:t>
              </a:r>
            </a:p>
          </p:txBody>
        </p:sp>
      </p:grpSp>
      <p:sp>
        <p:nvSpPr>
          <p:cNvPr id="6" name="Title 5">
            <a:extLst>
              <a:ext uri="{FF2B5EF4-FFF2-40B4-BE49-F238E27FC236}">
                <a16:creationId xmlns:a16="http://schemas.microsoft.com/office/drawing/2014/main" id="{9C5C30CE-E528-44D0-B2BC-5C77B33AE90E}"/>
              </a:ext>
            </a:extLst>
          </p:cNvPr>
          <p:cNvSpPr>
            <a:spLocks noGrp="1"/>
          </p:cNvSpPr>
          <p:nvPr>
            <p:ph type="title"/>
          </p:nvPr>
        </p:nvSpPr>
        <p:spPr>
          <a:xfrm>
            <a:off x="83610" y="-410915"/>
            <a:ext cx="7789373" cy="1709276"/>
          </a:xfrm>
        </p:spPr>
        <p:txBody>
          <a:bodyPr>
            <a:normAutofit/>
          </a:bodyPr>
          <a:lstStyle/>
          <a:p>
            <a:r>
              <a:rPr lang="en-US" sz="4000" dirty="0"/>
              <a:t>Multi-methods multi-source approach</a:t>
            </a:r>
          </a:p>
        </p:txBody>
      </p:sp>
      <p:sp>
        <p:nvSpPr>
          <p:cNvPr id="37" name="TextBox 36">
            <a:extLst>
              <a:ext uri="{FF2B5EF4-FFF2-40B4-BE49-F238E27FC236}">
                <a16:creationId xmlns:a16="http://schemas.microsoft.com/office/drawing/2014/main" id="{0967DF72-BD21-463F-99C9-7C29165A6BF8}"/>
              </a:ext>
            </a:extLst>
          </p:cNvPr>
          <p:cNvSpPr txBox="1"/>
          <p:nvPr/>
        </p:nvSpPr>
        <p:spPr>
          <a:xfrm rot="1501975">
            <a:off x="5682380" y="4903652"/>
            <a:ext cx="2012371" cy="584775"/>
          </a:xfrm>
          <a:prstGeom prst="rect">
            <a:avLst/>
          </a:prstGeom>
          <a:noFill/>
        </p:spPr>
        <p:txBody>
          <a:bodyPr wrap="square" rtlCol="0">
            <a:spAutoFit/>
          </a:bodyPr>
          <a:lstStyle/>
          <a:p>
            <a:pPr algn="ctr"/>
            <a:r>
              <a:rPr lang="en-US" sz="1600" b="1" dirty="0">
                <a:latin typeface="+mj-lt"/>
                <a:cs typeface="Arial" panose="020B0604020202020204" pitchFamily="34" charset="0"/>
              </a:rPr>
              <a:t>Epi Survey university youth (18+)</a:t>
            </a:r>
          </a:p>
        </p:txBody>
      </p:sp>
    </p:spTree>
    <p:extLst>
      <p:ext uri="{BB962C8B-B14F-4D97-AF65-F5344CB8AC3E}">
        <p14:creationId xmlns:p14="http://schemas.microsoft.com/office/powerpoint/2010/main" val="2681809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F4225E3-FB83-4E96-8FD2-3670A9364956}"/>
              </a:ext>
            </a:extLst>
          </p:cNvPr>
          <p:cNvGraphicFramePr>
            <a:graphicFrameLocks noGrp="1"/>
          </p:cNvGraphicFramePr>
          <p:nvPr>
            <p:extLst>
              <p:ext uri="{D42A27DB-BD31-4B8C-83A1-F6EECF244321}">
                <p14:modId xmlns:p14="http://schemas.microsoft.com/office/powerpoint/2010/main" val="2415533435"/>
              </p:ext>
            </p:extLst>
          </p:nvPr>
        </p:nvGraphicFramePr>
        <p:xfrm>
          <a:off x="165251" y="407625"/>
          <a:ext cx="11655847" cy="6155846"/>
        </p:xfrm>
        <a:graphic>
          <a:graphicData uri="http://schemas.openxmlformats.org/drawingml/2006/table">
            <a:tbl>
              <a:tblPr firstRow="1" firstCol="1" bandRow="1"/>
              <a:tblGrid>
                <a:gridCol w="2038122">
                  <a:extLst>
                    <a:ext uri="{9D8B030D-6E8A-4147-A177-3AD203B41FA5}">
                      <a16:colId xmlns:a16="http://schemas.microsoft.com/office/drawing/2014/main" val="20000"/>
                    </a:ext>
                  </a:extLst>
                </a:gridCol>
                <a:gridCol w="1621380">
                  <a:extLst>
                    <a:ext uri="{9D8B030D-6E8A-4147-A177-3AD203B41FA5}">
                      <a16:colId xmlns:a16="http://schemas.microsoft.com/office/drawing/2014/main" val="2840151310"/>
                    </a:ext>
                  </a:extLst>
                </a:gridCol>
                <a:gridCol w="1970119">
                  <a:extLst>
                    <a:ext uri="{9D8B030D-6E8A-4147-A177-3AD203B41FA5}">
                      <a16:colId xmlns:a16="http://schemas.microsoft.com/office/drawing/2014/main" val="20001"/>
                    </a:ext>
                  </a:extLst>
                </a:gridCol>
                <a:gridCol w="1867389">
                  <a:extLst>
                    <a:ext uri="{9D8B030D-6E8A-4147-A177-3AD203B41FA5}">
                      <a16:colId xmlns:a16="http://schemas.microsoft.com/office/drawing/2014/main" val="20003"/>
                    </a:ext>
                  </a:extLst>
                </a:gridCol>
                <a:gridCol w="1930311">
                  <a:extLst>
                    <a:ext uri="{9D8B030D-6E8A-4147-A177-3AD203B41FA5}">
                      <a16:colId xmlns:a16="http://schemas.microsoft.com/office/drawing/2014/main" val="20004"/>
                    </a:ext>
                  </a:extLst>
                </a:gridCol>
                <a:gridCol w="2228526">
                  <a:extLst>
                    <a:ext uri="{9D8B030D-6E8A-4147-A177-3AD203B41FA5}">
                      <a16:colId xmlns:a16="http://schemas.microsoft.com/office/drawing/2014/main" val="20005"/>
                    </a:ext>
                  </a:extLst>
                </a:gridCol>
              </a:tblGrid>
              <a:tr h="664826">
                <a:tc>
                  <a:txBody>
                    <a:bodyPr/>
                    <a:lstStyle/>
                    <a:p>
                      <a:pPr marL="0" marR="0">
                        <a:lnSpc>
                          <a:spcPct val="115000"/>
                        </a:lnSpc>
                        <a:spcBef>
                          <a:spcPts val="0"/>
                        </a:spcBef>
                        <a:spcAft>
                          <a:spcPts val="1000"/>
                        </a:spcAft>
                      </a:pPr>
                      <a:r>
                        <a:rPr lang="en-US" sz="1800" b="1" dirty="0">
                          <a:solidFill>
                            <a:srgbClr val="FFFFFF"/>
                          </a:solidFill>
                          <a:effectLst/>
                          <a:latin typeface="+mn-lt"/>
                          <a:ea typeface="Calibri"/>
                          <a:cs typeface="Arial"/>
                        </a:rPr>
                        <a:t>ACTIVITY</a:t>
                      </a:r>
                      <a:r>
                        <a:rPr lang="en-US" sz="2000" b="1" dirty="0">
                          <a:solidFill>
                            <a:srgbClr val="FFFFFF"/>
                          </a:solidFill>
                          <a:effectLst/>
                          <a:latin typeface="+mn-lt"/>
                          <a:ea typeface="Calibri"/>
                          <a:cs typeface="Arial"/>
                        </a:rPr>
                        <a:t> </a:t>
                      </a:r>
                      <a:endParaRPr lang="en-GB" sz="2000" b="1" dirty="0">
                        <a:effectLst/>
                        <a:latin typeface="+mn-lt"/>
                        <a:ea typeface="Calibri"/>
                        <a:cs typeface="Arial"/>
                      </a:endParaRPr>
                    </a:p>
                  </a:txBody>
                  <a:tcPr marL="65314" marR="65314" marT="90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marL="0" marR="0" algn="ctr">
                        <a:lnSpc>
                          <a:spcPct val="115000"/>
                        </a:lnSpc>
                        <a:spcBef>
                          <a:spcPts val="0"/>
                        </a:spcBef>
                        <a:spcAft>
                          <a:spcPts val="0"/>
                        </a:spcAft>
                      </a:pPr>
                      <a:r>
                        <a:rPr lang="en-US" sz="1400" b="1" dirty="0">
                          <a:effectLst/>
                          <a:latin typeface="+mn-lt"/>
                          <a:ea typeface="Calibri"/>
                          <a:cs typeface="Arial"/>
                        </a:rPr>
                        <a:t>Published evidence review  </a:t>
                      </a:r>
                      <a:endParaRPr lang="en-GB" sz="2000" b="1" dirty="0">
                        <a:effectLst/>
                        <a:latin typeface="+mn-lt"/>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400" b="1" dirty="0">
                          <a:effectLst/>
                          <a:latin typeface="+mn-lt"/>
                          <a:ea typeface="Calibri"/>
                          <a:cs typeface="Arial"/>
                        </a:rPr>
                        <a:t>Policy content analysis </a:t>
                      </a:r>
                      <a:endParaRPr lang="en-GB" sz="2000" b="1" dirty="0">
                        <a:effectLst/>
                        <a:latin typeface="+mn-lt"/>
                        <a:ea typeface="Calibri"/>
                        <a:cs typeface="Arial"/>
                      </a:endParaRPr>
                    </a:p>
                  </a:txBody>
                  <a:tcPr marL="65314" marR="65314" marT="90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ea typeface="Calibri"/>
                          <a:cs typeface="Arial"/>
                        </a:rPr>
                        <a:t>Stakeholders</a:t>
                      </a:r>
                      <a:endParaRPr lang="en-GB" sz="2000" b="1" dirty="0">
                        <a:effectLst/>
                        <a:latin typeface="+mn-lt"/>
                        <a:ea typeface="Calibri"/>
                        <a:cs typeface="Arial"/>
                      </a:endParaRPr>
                    </a:p>
                    <a:p>
                      <a:pPr marL="0" marR="0" algn="ctr">
                        <a:lnSpc>
                          <a:spcPct val="115000"/>
                        </a:lnSpc>
                        <a:spcBef>
                          <a:spcPts val="0"/>
                        </a:spcBef>
                        <a:spcAft>
                          <a:spcPts val="0"/>
                        </a:spcAft>
                      </a:pPr>
                      <a:r>
                        <a:rPr lang="en-US" sz="1400" b="1" dirty="0">
                          <a:effectLst/>
                          <a:latin typeface="+mn-lt"/>
                          <a:ea typeface="Calibri"/>
                          <a:cs typeface="Arial"/>
                        </a:rPr>
                        <a:t>Interviews</a:t>
                      </a:r>
                      <a:endParaRPr lang="en-GB" sz="2000" b="1" dirty="0">
                        <a:effectLst/>
                        <a:latin typeface="+mn-lt"/>
                        <a:ea typeface="Calibri"/>
                        <a:cs typeface="Arial"/>
                      </a:endParaRPr>
                    </a:p>
                  </a:txBody>
                  <a:tcPr marL="65314" marR="65314" marT="90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ea typeface="Calibri"/>
                          <a:cs typeface="Arial"/>
                        </a:rPr>
                        <a:t>Surveillance of alcohol outlets density in Beirut</a:t>
                      </a:r>
                      <a:endParaRPr lang="en-GB" sz="2000" b="1" dirty="0">
                        <a:effectLst/>
                        <a:latin typeface="+mn-lt"/>
                        <a:ea typeface="Calibri"/>
                        <a:cs typeface="Arial"/>
                      </a:endParaRPr>
                    </a:p>
                  </a:txBody>
                  <a:tcPr marL="65314" marR="65314" marT="90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mn-lt"/>
                          <a:ea typeface="Calibri"/>
                          <a:cs typeface="Arial"/>
                        </a:rPr>
                        <a:t>Youth Surveys (one epidemiological, one econometrical)</a:t>
                      </a:r>
                      <a:endParaRPr lang="en-US" sz="1400" b="1" baseline="0" dirty="0">
                        <a:effectLst/>
                        <a:latin typeface="+mn-lt"/>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6414">
                <a:tc>
                  <a:txBody>
                    <a:bodyPr/>
                    <a:lstStyle/>
                    <a:p>
                      <a:pPr marL="0" marR="0">
                        <a:lnSpc>
                          <a:spcPct val="115000"/>
                        </a:lnSpc>
                        <a:spcBef>
                          <a:spcPts val="0"/>
                        </a:spcBef>
                        <a:spcAft>
                          <a:spcPts val="1000"/>
                        </a:spcAft>
                      </a:pPr>
                      <a:r>
                        <a:rPr lang="en-US" sz="1600" b="1" dirty="0">
                          <a:solidFill>
                            <a:srgbClr val="FFFFFF"/>
                          </a:solidFill>
                          <a:effectLst/>
                          <a:latin typeface="+mn-lt"/>
                          <a:ea typeface="Calibri"/>
                          <a:cs typeface="Arial"/>
                        </a:rPr>
                        <a:t>PROBLEM IDENTIFICATION</a:t>
                      </a:r>
                      <a:endParaRPr lang="en-GB" sz="2400" b="1"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marL="0" marR="0" algn="ctr">
                        <a:lnSpc>
                          <a:spcPct val="100000"/>
                        </a:lnSpc>
                        <a:spcBef>
                          <a:spcPts val="0"/>
                        </a:spcBef>
                        <a:spcAft>
                          <a:spcPts val="0"/>
                        </a:spcAft>
                      </a:pPr>
                      <a:r>
                        <a:rPr lang="en-US" sz="1200" b="1" dirty="0">
                          <a:effectLst/>
                          <a:latin typeface="+mn-lt"/>
                          <a:ea typeface="Calibri"/>
                          <a:cs typeface="Arial"/>
                        </a:rPr>
                        <a:t>WHAT? (is the available evidence)</a:t>
                      </a:r>
                      <a:endParaRPr lang="en-GB" sz="1200" dirty="0">
                        <a:effectLst/>
                        <a:latin typeface="+mn-lt"/>
                        <a:ea typeface="Calibri"/>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0"/>
                        </a:spcBef>
                        <a:spcAft>
                          <a:spcPts val="0"/>
                        </a:spcAft>
                      </a:pPr>
                      <a:r>
                        <a:rPr lang="en-US" sz="1200" b="1" dirty="0">
                          <a:effectLst/>
                          <a:latin typeface="+mn-lt"/>
                          <a:ea typeface="Calibri"/>
                          <a:cs typeface="Arial"/>
                        </a:rPr>
                        <a:t>WHAT? (are existing policies; enforced/outdated)</a:t>
                      </a:r>
                      <a:endParaRPr lang="en-GB" sz="1200"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0"/>
                        </a:spcBef>
                        <a:spcAft>
                          <a:spcPts val="0"/>
                        </a:spcAft>
                      </a:pPr>
                      <a:r>
                        <a:rPr lang="en-US" sz="1200" b="1" dirty="0">
                          <a:effectLst/>
                          <a:latin typeface="+mn-lt"/>
                          <a:ea typeface="Calibri"/>
                          <a:cs typeface="Arial"/>
                        </a:rPr>
                        <a:t>WHAT? (are existing challenges &amp; opportunities/</a:t>
                      </a:r>
                      <a:br>
                        <a:rPr lang="en-US" sz="1200" b="1" dirty="0">
                          <a:effectLst/>
                          <a:latin typeface="+mn-lt"/>
                          <a:ea typeface="Calibri"/>
                          <a:cs typeface="Arial"/>
                        </a:rPr>
                      </a:br>
                      <a:r>
                        <a:rPr lang="en-US" sz="1200" b="1" dirty="0">
                          <a:effectLst/>
                          <a:latin typeface="+mn-lt"/>
                          <a:ea typeface="Calibri"/>
                          <a:cs typeface="Arial"/>
                        </a:rPr>
                        <a:t>implementation considerations )</a:t>
                      </a:r>
                      <a:endParaRPr lang="en-GB" sz="1200"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0"/>
                        </a:spcBef>
                        <a:spcAft>
                          <a:spcPts val="0"/>
                        </a:spcAft>
                      </a:pPr>
                      <a:r>
                        <a:rPr lang="en-US" sz="1200" b="1" dirty="0">
                          <a:effectLst/>
                          <a:latin typeface="+mn-lt"/>
                          <a:ea typeface="Calibri"/>
                          <a:cs typeface="Arial"/>
                        </a:rPr>
                        <a:t>WHAT? (is the density of alcohol outlets)</a:t>
                      </a:r>
                      <a:endParaRPr lang="en-GB" sz="1200"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0"/>
                        </a:spcBef>
                        <a:spcAft>
                          <a:spcPts val="0"/>
                        </a:spcAft>
                      </a:pPr>
                      <a:r>
                        <a:rPr lang="en-US" sz="1200" b="1" dirty="0">
                          <a:effectLst/>
                          <a:latin typeface="+mn-lt"/>
                          <a:ea typeface="Calibri"/>
                          <a:cs typeface="Arial"/>
                        </a:rPr>
                        <a:t>HOW? (do young people purchase/consume alcohol, and how would a policy</a:t>
                      </a:r>
                      <a:r>
                        <a:rPr lang="en-US" sz="1200" b="1" baseline="0" dirty="0">
                          <a:effectLst/>
                          <a:latin typeface="+mn-lt"/>
                          <a:ea typeface="Calibri"/>
                          <a:cs typeface="Arial"/>
                        </a:rPr>
                        <a:t> impact their behaviors</a:t>
                      </a:r>
                      <a:r>
                        <a:rPr lang="en-US" sz="1200" b="1" dirty="0">
                          <a:effectLst/>
                          <a:latin typeface="+mn-lt"/>
                          <a:ea typeface="Calibri"/>
                          <a:cs typeface="Arial"/>
                        </a:rPr>
                        <a:t>)</a:t>
                      </a:r>
                      <a:endParaRPr lang="en-GB" sz="1200" dirty="0">
                        <a:effectLst/>
                        <a:latin typeface="+mn-lt"/>
                        <a:ea typeface="Calibri"/>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56607092"/>
                  </a:ext>
                </a:extLst>
              </a:tr>
              <a:tr h="1873118">
                <a:tc>
                  <a:txBody>
                    <a:bodyPr/>
                    <a:lstStyle/>
                    <a:p>
                      <a:pPr marL="0" marR="0">
                        <a:lnSpc>
                          <a:spcPct val="115000"/>
                        </a:lnSpc>
                        <a:spcBef>
                          <a:spcPts val="0"/>
                        </a:spcBef>
                        <a:spcAft>
                          <a:spcPts val="1000"/>
                        </a:spcAft>
                      </a:pPr>
                      <a:r>
                        <a:rPr lang="en-US" sz="1800" b="1" dirty="0">
                          <a:solidFill>
                            <a:srgbClr val="FFFFFF"/>
                          </a:solidFill>
                          <a:effectLst/>
                          <a:latin typeface="+mn-lt"/>
                          <a:ea typeface="Calibri"/>
                          <a:cs typeface="Arial"/>
                        </a:rPr>
                        <a:t>METHOD</a:t>
                      </a:r>
                      <a:endParaRPr lang="en-GB" sz="1800" b="1" dirty="0">
                        <a:effectLst/>
                        <a:latin typeface="+mn-lt"/>
                        <a:ea typeface="Calibri"/>
                        <a:cs typeface="Arial"/>
                      </a:endParaRPr>
                    </a:p>
                    <a:p>
                      <a:pPr marL="0" marR="0">
                        <a:lnSpc>
                          <a:spcPct val="115000"/>
                        </a:lnSpc>
                        <a:spcBef>
                          <a:spcPts val="0"/>
                        </a:spcBef>
                        <a:spcAft>
                          <a:spcPts val="1000"/>
                        </a:spcAft>
                      </a:pPr>
                      <a:r>
                        <a:rPr lang="en-US" sz="1200" b="1" dirty="0">
                          <a:solidFill>
                            <a:srgbClr val="FFFFFF"/>
                          </a:solidFill>
                          <a:effectLst/>
                          <a:latin typeface="+mn-lt"/>
                          <a:ea typeface="Calibri"/>
                          <a:cs typeface="Arial"/>
                        </a:rPr>
                        <a:t> </a:t>
                      </a:r>
                      <a:endParaRPr lang="en-GB" sz="1800" b="1"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marL="0" marR="0" algn="ctr">
                        <a:lnSpc>
                          <a:spcPct val="100000"/>
                        </a:lnSpc>
                        <a:spcBef>
                          <a:spcPts val="0"/>
                        </a:spcBef>
                        <a:spcAft>
                          <a:spcPts val="0"/>
                        </a:spcAft>
                      </a:pPr>
                      <a:r>
                        <a:rPr lang="en-US" sz="1050" dirty="0">
                          <a:effectLst/>
                          <a:latin typeface="+mn-lt"/>
                          <a:ea typeface="Calibri"/>
                          <a:cs typeface="Arial"/>
                        </a:rPr>
                        <a:t> </a:t>
                      </a:r>
                      <a:endParaRPr lang="en-GB" sz="1050" dirty="0">
                        <a:effectLst/>
                        <a:latin typeface="+mn-lt"/>
                        <a:ea typeface="Calibri"/>
                        <a:cs typeface="Arial"/>
                      </a:endParaRPr>
                    </a:p>
                    <a:p>
                      <a:pPr marL="57150" marR="0" algn="ctr">
                        <a:lnSpc>
                          <a:spcPct val="100000"/>
                        </a:lnSpc>
                        <a:spcBef>
                          <a:spcPts val="0"/>
                        </a:spcBef>
                        <a:spcAft>
                          <a:spcPts val="0"/>
                        </a:spcAft>
                      </a:pPr>
                      <a:r>
                        <a:rPr lang="en-US" sz="1050" dirty="0">
                          <a:effectLst/>
                          <a:latin typeface="+mn-lt"/>
                          <a:ea typeface="Calibri"/>
                          <a:cs typeface="Arial"/>
                        </a:rPr>
                        <a:t>Review of alcohol- related published studies in all Arab countries </a:t>
                      </a:r>
                      <a:endParaRPr lang="en-GB" sz="1050" dirty="0">
                        <a:effectLst/>
                        <a:latin typeface="+mn-lt"/>
                        <a:ea typeface="Calibri"/>
                        <a:cs typeface="Arial"/>
                      </a:endParaRPr>
                    </a:p>
                    <a:p>
                      <a:pPr marL="57150" marR="0" algn="ctr">
                        <a:lnSpc>
                          <a:spcPct val="100000"/>
                        </a:lnSpc>
                        <a:spcBef>
                          <a:spcPts val="0"/>
                        </a:spcBef>
                        <a:spcAft>
                          <a:spcPts val="0"/>
                        </a:spcAft>
                      </a:pPr>
                      <a:r>
                        <a:rPr lang="en-US" sz="1050" dirty="0">
                          <a:effectLst/>
                          <a:latin typeface="+mn-lt"/>
                          <a:ea typeface="Calibri"/>
                          <a:cs typeface="Arial"/>
                        </a:rPr>
                        <a:t> </a:t>
                      </a:r>
                      <a:endParaRPr lang="en-GB" sz="1050" dirty="0">
                        <a:effectLst/>
                        <a:latin typeface="+mn-lt"/>
                        <a:ea typeface="Calibri"/>
                        <a:cs typeface="Arial"/>
                      </a:endParaRPr>
                    </a:p>
                    <a:p>
                      <a:pPr marL="57150" marR="0" algn="ctr">
                        <a:lnSpc>
                          <a:spcPct val="100000"/>
                        </a:lnSpc>
                        <a:spcBef>
                          <a:spcPts val="0"/>
                        </a:spcBef>
                        <a:spcAft>
                          <a:spcPts val="0"/>
                        </a:spcAft>
                      </a:pPr>
                      <a:r>
                        <a:rPr lang="en-US" sz="1050" dirty="0">
                          <a:effectLst/>
                          <a:latin typeface="+mn-lt"/>
                          <a:ea typeface="Calibri"/>
                          <a:cs typeface="Arial"/>
                        </a:rPr>
                        <a:t>(1993- 2013)</a:t>
                      </a:r>
                      <a:endParaRPr lang="en-GB" sz="1050" dirty="0">
                        <a:effectLst/>
                        <a:latin typeface="+mn-lt"/>
                        <a:ea typeface="Calibri"/>
                        <a:cs typeface="Arial"/>
                      </a:endParaRPr>
                    </a:p>
                    <a:p>
                      <a:pPr marL="57150" marR="0" algn="ctr">
                        <a:lnSpc>
                          <a:spcPct val="100000"/>
                        </a:lnSpc>
                        <a:spcBef>
                          <a:spcPts val="0"/>
                        </a:spcBef>
                        <a:spcAft>
                          <a:spcPts val="0"/>
                        </a:spcAft>
                      </a:pPr>
                      <a:r>
                        <a:rPr lang="en-US" sz="1050" dirty="0">
                          <a:effectLst/>
                          <a:latin typeface="+mn-lt"/>
                          <a:ea typeface="Calibri"/>
                          <a:cs typeface="Arial"/>
                        </a:rPr>
                        <a:t> </a:t>
                      </a:r>
                      <a:endParaRPr lang="en-GB" sz="1050" dirty="0">
                        <a:effectLst/>
                        <a:latin typeface="+mn-lt"/>
                        <a:ea typeface="Calibri"/>
                        <a:cs typeface="Arial"/>
                      </a:endParaRPr>
                    </a:p>
                    <a:p>
                      <a:pPr marL="57150" marR="0" algn="ctr">
                        <a:lnSpc>
                          <a:spcPct val="100000"/>
                        </a:lnSpc>
                        <a:spcBef>
                          <a:spcPts val="0"/>
                        </a:spcBef>
                        <a:spcAft>
                          <a:spcPts val="0"/>
                        </a:spcAft>
                      </a:pPr>
                      <a:r>
                        <a:rPr lang="en-US" sz="1050" dirty="0">
                          <a:effectLst/>
                          <a:latin typeface="+mn-lt"/>
                          <a:ea typeface="Calibri"/>
                          <a:cs typeface="Arial"/>
                        </a:rPr>
                        <a:t>(PubMed, Medline, </a:t>
                      </a:r>
                      <a:r>
                        <a:rPr lang="en-US" sz="1050" dirty="0" err="1">
                          <a:effectLst/>
                          <a:latin typeface="+mn-lt"/>
                          <a:ea typeface="Calibri"/>
                          <a:cs typeface="Arial"/>
                        </a:rPr>
                        <a:t>PsychNet</a:t>
                      </a:r>
                      <a:r>
                        <a:rPr lang="en-US" sz="1050" dirty="0">
                          <a:effectLst/>
                          <a:latin typeface="+mn-lt"/>
                          <a:ea typeface="Calibri"/>
                          <a:cs typeface="Arial"/>
                        </a:rPr>
                        <a:t> Google Scholar, IMEMR)</a:t>
                      </a:r>
                      <a:endParaRPr lang="en-GB" sz="1050" dirty="0">
                        <a:effectLst/>
                        <a:latin typeface="+mn-lt"/>
                        <a:ea typeface="Calibri"/>
                        <a:cs typeface="Arial"/>
                      </a:endParaRPr>
                    </a:p>
                    <a:p>
                      <a:pPr marL="0" marR="0" algn="ctr">
                        <a:lnSpc>
                          <a:spcPct val="100000"/>
                        </a:lnSpc>
                        <a:spcBef>
                          <a:spcPts val="0"/>
                        </a:spcBef>
                        <a:spcAft>
                          <a:spcPts val="0"/>
                        </a:spcAft>
                      </a:pPr>
                      <a:r>
                        <a:rPr lang="en-US" sz="1050" dirty="0">
                          <a:effectLst/>
                          <a:latin typeface="+mn-lt"/>
                          <a:ea typeface="Calibri"/>
                          <a:cs typeface="Arial"/>
                        </a:rPr>
                        <a:t>  WHO website</a:t>
                      </a:r>
                      <a:endParaRPr lang="en-GB" sz="1050" dirty="0">
                        <a:effectLst/>
                        <a:latin typeface="+mn-lt"/>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50" dirty="0">
                          <a:effectLst/>
                          <a:latin typeface="+mn-lt"/>
                          <a:ea typeface="Calibri"/>
                          <a:cs typeface="Arial"/>
                        </a:rPr>
                        <a:t>WHO/GISAH database </a:t>
                      </a:r>
                      <a:endParaRPr lang="en-GB" sz="1050" dirty="0">
                        <a:effectLst/>
                        <a:latin typeface="+mn-lt"/>
                        <a:ea typeface="Calibri"/>
                        <a:cs typeface="Arial"/>
                      </a:endParaRPr>
                    </a:p>
                    <a:p>
                      <a:pPr marL="0" marR="0" algn="ctr">
                        <a:lnSpc>
                          <a:spcPct val="100000"/>
                        </a:lnSpc>
                        <a:spcBef>
                          <a:spcPts val="0"/>
                        </a:spcBef>
                        <a:spcAft>
                          <a:spcPts val="0"/>
                        </a:spcAft>
                      </a:pPr>
                      <a:r>
                        <a:rPr lang="en-US" sz="1050" dirty="0">
                          <a:effectLst/>
                          <a:latin typeface="+mn-lt"/>
                          <a:ea typeface="Calibri"/>
                          <a:cs typeface="Arial"/>
                        </a:rPr>
                        <a:t> </a:t>
                      </a:r>
                      <a:endParaRPr lang="en-GB" sz="1050" dirty="0">
                        <a:effectLst/>
                        <a:latin typeface="+mn-lt"/>
                        <a:ea typeface="Calibri"/>
                        <a:cs typeface="Arial"/>
                      </a:endParaRPr>
                    </a:p>
                    <a:p>
                      <a:pPr marL="0" marR="0" algn="ctr">
                        <a:lnSpc>
                          <a:spcPct val="100000"/>
                        </a:lnSpc>
                        <a:spcBef>
                          <a:spcPts val="0"/>
                        </a:spcBef>
                        <a:spcAft>
                          <a:spcPts val="0"/>
                        </a:spcAft>
                      </a:pPr>
                      <a:r>
                        <a:rPr lang="en-US" sz="1050" dirty="0">
                          <a:effectLst/>
                          <a:latin typeface="+mn-lt"/>
                          <a:ea typeface="Calibri"/>
                          <a:cs typeface="Arial"/>
                        </a:rPr>
                        <a:t>Library of the Lawyer/ </a:t>
                      </a:r>
                      <a:r>
                        <a:rPr lang="en-US" sz="1050" dirty="0" err="1">
                          <a:effectLst/>
                          <a:latin typeface="+mn-lt"/>
                          <a:ea typeface="Calibri"/>
                          <a:cs typeface="Arial"/>
                        </a:rPr>
                        <a:t>Tawk’s</a:t>
                      </a:r>
                      <a:r>
                        <a:rPr lang="en-US" sz="1050" dirty="0">
                          <a:effectLst/>
                          <a:latin typeface="+mn-lt"/>
                          <a:ea typeface="Calibri"/>
                          <a:cs typeface="Arial"/>
                        </a:rPr>
                        <a:t> law firm</a:t>
                      </a:r>
                      <a:endParaRPr lang="en-GB" sz="1050"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50" dirty="0">
                          <a:effectLst/>
                          <a:latin typeface="+mn-lt"/>
                          <a:ea typeface="Calibri"/>
                          <a:cs typeface="Arial"/>
                        </a:rPr>
                        <a:t>Thematic analysis of 18 completed interviews with key stakeholders* </a:t>
                      </a:r>
                      <a:endParaRPr lang="en-GB" sz="1050"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50" dirty="0">
                          <a:solidFill>
                            <a:srgbClr val="000000"/>
                          </a:solidFill>
                          <a:effectLst/>
                          <a:latin typeface="+mn-lt"/>
                          <a:ea typeface="Calibri"/>
                        </a:rPr>
                        <a:t> </a:t>
                      </a:r>
                      <a:endParaRPr lang="en-GB" sz="1050" dirty="0">
                        <a:solidFill>
                          <a:srgbClr val="000000"/>
                        </a:solidFill>
                        <a:effectLst/>
                        <a:latin typeface="+mn-lt"/>
                        <a:ea typeface="Calibri"/>
                      </a:endParaRPr>
                    </a:p>
                    <a:p>
                      <a:pPr marL="0" marR="0" algn="ctr">
                        <a:lnSpc>
                          <a:spcPct val="100000"/>
                        </a:lnSpc>
                        <a:spcBef>
                          <a:spcPts val="0"/>
                        </a:spcBef>
                        <a:spcAft>
                          <a:spcPts val="0"/>
                        </a:spcAft>
                      </a:pPr>
                      <a:r>
                        <a:rPr lang="en-US" sz="1050" dirty="0">
                          <a:effectLst/>
                          <a:latin typeface="+mn-lt"/>
                          <a:ea typeface="Calibri"/>
                          <a:cs typeface="Arial"/>
                        </a:rPr>
                        <a:t>GPS/GIS surveillance of all alcohol-serving outlets in the 8 major areas of Beirut**</a:t>
                      </a:r>
                      <a:endParaRPr lang="en-GB" sz="1050"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050" dirty="0">
                          <a:solidFill>
                            <a:srgbClr val="000000"/>
                          </a:solidFill>
                          <a:effectLst/>
                          <a:latin typeface="+mn-lt"/>
                          <a:ea typeface="Calibri"/>
                        </a:rPr>
                        <a:t> </a:t>
                      </a:r>
                      <a:endParaRPr lang="en-GB" sz="1050" dirty="0">
                        <a:solidFill>
                          <a:srgbClr val="000000"/>
                        </a:solidFill>
                        <a:effectLst/>
                        <a:latin typeface="+mn-lt"/>
                        <a:ea typeface="Calibri"/>
                      </a:endParaRPr>
                    </a:p>
                    <a:p>
                      <a:pPr marL="0" marR="0" algn="ctr">
                        <a:lnSpc>
                          <a:spcPct val="100000"/>
                        </a:lnSpc>
                        <a:spcBef>
                          <a:spcPts val="0"/>
                        </a:spcBef>
                        <a:spcAft>
                          <a:spcPts val="0"/>
                        </a:spcAft>
                      </a:pPr>
                      <a:r>
                        <a:rPr lang="en-US" sz="1050" dirty="0">
                          <a:effectLst/>
                          <a:latin typeface="+mn-lt"/>
                          <a:ea typeface="Calibri"/>
                          <a:cs typeface="Arial"/>
                        </a:rPr>
                        <a:t>Examine impact</a:t>
                      </a:r>
                      <a:r>
                        <a:rPr lang="en-US" sz="1050" baseline="0" dirty="0">
                          <a:effectLst/>
                          <a:latin typeface="+mn-lt"/>
                          <a:ea typeface="Calibri"/>
                          <a:cs typeface="Arial"/>
                        </a:rPr>
                        <a:t> of alcohol policy packages</a:t>
                      </a:r>
                    </a:p>
                    <a:p>
                      <a:pPr marL="0" marR="0" algn="ctr">
                        <a:lnSpc>
                          <a:spcPct val="100000"/>
                        </a:lnSpc>
                        <a:spcBef>
                          <a:spcPts val="0"/>
                        </a:spcBef>
                        <a:spcAft>
                          <a:spcPts val="0"/>
                        </a:spcAft>
                      </a:pPr>
                      <a:endParaRPr lang="en-US" sz="1050" baseline="0" dirty="0">
                        <a:effectLst/>
                        <a:latin typeface="+mn-lt"/>
                        <a:ea typeface="Calibri"/>
                        <a:cs typeface="Arial"/>
                      </a:endParaRPr>
                    </a:p>
                    <a:p>
                      <a:pPr marL="0" marR="0" algn="ctr">
                        <a:lnSpc>
                          <a:spcPct val="100000"/>
                        </a:lnSpc>
                        <a:spcBef>
                          <a:spcPts val="0"/>
                        </a:spcBef>
                        <a:spcAft>
                          <a:spcPts val="0"/>
                        </a:spcAft>
                      </a:pPr>
                      <a:endParaRPr lang="en-US" sz="1050" baseline="0" dirty="0">
                        <a:effectLst/>
                        <a:latin typeface="+mn-lt"/>
                        <a:ea typeface="Calibri"/>
                        <a:cs typeface="Arial"/>
                      </a:endParaRPr>
                    </a:p>
                    <a:p>
                      <a:pPr marL="0" marR="0" algn="ctr">
                        <a:lnSpc>
                          <a:spcPct val="100000"/>
                        </a:lnSpc>
                        <a:spcBef>
                          <a:spcPts val="0"/>
                        </a:spcBef>
                        <a:spcAft>
                          <a:spcPts val="0"/>
                        </a:spcAft>
                      </a:pPr>
                      <a:r>
                        <a:rPr lang="en-US" sz="1050" baseline="0" dirty="0">
                          <a:effectLst/>
                          <a:latin typeface="+mn-lt"/>
                          <a:ea typeface="Calibri"/>
                          <a:cs typeface="Arial"/>
                        </a:rPr>
                        <a:t>Examine influence of distal/proximal policy-relevant variables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baseline="0" dirty="0">
                          <a:effectLst/>
                          <a:latin typeface="+mn-lt"/>
                          <a:ea typeface="Calibri"/>
                          <a:cs typeface="Arial"/>
                        </a:rPr>
                        <a:t>on alcohol consumption/purchasing patterns </a:t>
                      </a:r>
                    </a:p>
                    <a:p>
                      <a:pPr marL="0" marR="0" algn="ctr">
                        <a:lnSpc>
                          <a:spcPct val="100000"/>
                        </a:lnSpc>
                        <a:spcBef>
                          <a:spcPts val="0"/>
                        </a:spcBef>
                        <a:spcAft>
                          <a:spcPts val="0"/>
                        </a:spcAft>
                      </a:pPr>
                      <a:endParaRPr lang="en-GB" sz="1050" dirty="0">
                        <a:effectLst/>
                        <a:latin typeface="+mn-lt"/>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86784">
                <a:tc>
                  <a:txBody>
                    <a:bodyPr/>
                    <a:lstStyle/>
                    <a:p>
                      <a:pPr marL="0" marR="0">
                        <a:lnSpc>
                          <a:spcPct val="115000"/>
                        </a:lnSpc>
                        <a:spcBef>
                          <a:spcPts val="0"/>
                        </a:spcBef>
                        <a:spcAft>
                          <a:spcPts val="1000"/>
                        </a:spcAft>
                      </a:pPr>
                      <a:r>
                        <a:rPr lang="en-US" sz="1600" b="1" dirty="0">
                          <a:solidFill>
                            <a:srgbClr val="FFFFFF"/>
                          </a:solidFill>
                          <a:effectLst/>
                          <a:latin typeface="+mn-lt"/>
                          <a:ea typeface="Calibri"/>
                          <a:cs typeface="Arial"/>
                        </a:rPr>
                        <a:t>CONTRIBUTION</a:t>
                      </a:r>
                      <a:endParaRPr lang="en-GB" sz="1800" b="1" dirty="0">
                        <a:effectLst/>
                        <a:latin typeface="+mn-lt"/>
                        <a:ea typeface="Calibri"/>
                        <a:cs typeface="Arial"/>
                      </a:endParaRPr>
                    </a:p>
                  </a:txBody>
                  <a:tcPr marL="65314" marR="65314" marT="9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marL="57150" marR="0" algn="ctr">
                        <a:lnSpc>
                          <a:spcPct val="100000"/>
                        </a:lnSpc>
                        <a:spcBef>
                          <a:spcPts val="0"/>
                        </a:spcBef>
                        <a:spcAft>
                          <a:spcPts val="0"/>
                        </a:spcAft>
                        <a:tabLst>
                          <a:tab pos="457200" algn="l"/>
                        </a:tabLst>
                      </a:pPr>
                      <a:r>
                        <a:rPr lang="en-US" sz="1050" dirty="0">
                          <a:effectLst/>
                          <a:latin typeface="+mn-lt"/>
                          <a:ea typeface="Calibri"/>
                          <a:cs typeface="Arial"/>
                        </a:rPr>
                        <a:t>Describing density and distribution of published data</a:t>
                      </a:r>
                      <a:endParaRPr lang="en-GB" sz="1050" dirty="0">
                        <a:effectLst/>
                        <a:latin typeface="+mn-lt"/>
                        <a:ea typeface="Calibri"/>
                        <a:cs typeface="Arial"/>
                      </a:endParaRPr>
                    </a:p>
                    <a:p>
                      <a:pPr marL="252095" marR="0" algn="ctr">
                        <a:lnSpc>
                          <a:spcPct val="100000"/>
                        </a:lnSpc>
                        <a:spcBef>
                          <a:spcPts val="0"/>
                        </a:spcBef>
                        <a:spcAft>
                          <a:spcPts val="0"/>
                        </a:spcAft>
                        <a:tabLst>
                          <a:tab pos="457200" algn="l"/>
                        </a:tabLst>
                      </a:pPr>
                      <a:r>
                        <a:rPr lang="en-US" sz="1050" dirty="0">
                          <a:effectLst/>
                          <a:latin typeface="+mn-lt"/>
                          <a:ea typeface="Calibri"/>
                          <a:cs typeface="Arial"/>
                        </a:rPr>
                        <a:t> </a:t>
                      </a:r>
                      <a:endParaRPr lang="en-GB" sz="1050" dirty="0">
                        <a:effectLst/>
                        <a:latin typeface="+mn-lt"/>
                        <a:ea typeface="Calibri"/>
                        <a:cs typeface="Arial"/>
                      </a:endParaRPr>
                    </a:p>
                    <a:p>
                      <a:pPr marL="57150" marR="0" algn="ctr">
                        <a:lnSpc>
                          <a:spcPct val="100000"/>
                        </a:lnSpc>
                        <a:spcBef>
                          <a:spcPts val="0"/>
                        </a:spcBef>
                        <a:spcAft>
                          <a:spcPts val="0"/>
                        </a:spcAft>
                        <a:tabLst>
                          <a:tab pos="457200" algn="l"/>
                        </a:tabLst>
                      </a:pPr>
                      <a:r>
                        <a:rPr lang="en-US" sz="1050" dirty="0">
                          <a:effectLst/>
                          <a:latin typeface="+mn-lt"/>
                          <a:ea typeface="Calibri"/>
                          <a:cs typeface="Arial"/>
                        </a:rPr>
                        <a:t>Describing the extent of alcohol problem in the region (using published and unpublished data)</a:t>
                      </a:r>
                      <a:endParaRPr lang="en-GB" sz="1050" dirty="0">
                        <a:effectLst/>
                        <a:latin typeface="+mn-lt"/>
                        <a:ea typeface="Calibri"/>
                        <a:cs typeface="Arial"/>
                      </a:endParaRPr>
                    </a:p>
                    <a:p>
                      <a:pPr marL="252095" marR="0" algn="ctr">
                        <a:lnSpc>
                          <a:spcPct val="100000"/>
                        </a:lnSpc>
                        <a:spcBef>
                          <a:spcPts val="0"/>
                        </a:spcBef>
                        <a:spcAft>
                          <a:spcPts val="0"/>
                        </a:spcAft>
                        <a:tabLst>
                          <a:tab pos="457200" algn="l"/>
                        </a:tabLst>
                      </a:pPr>
                      <a:r>
                        <a:rPr lang="en-US" sz="1050" dirty="0">
                          <a:effectLst/>
                          <a:latin typeface="+mn-lt"/>
                          <a:ea typeface="Calibri"/>
                          <a:cs typeface="Arial"/>
                        </a:rPr>
                        <a:t> </a:t>
                      </a:r>
                      <a:endParaRPr lang="en-GB" sz="1050" dirty="0">
                        <a:effectLst/>
                        <a:latin typeface="+mn-lt"/>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Lst>
                      </a:pPr>
                      <a:r>
                        <a:rPr lang="en-US" sz="1050" dirty="0">
                          <a:effectLst/>
                          <a:latin typeface="+mn-lt"/>
                          <a:ea typeface="Calibri"/>
                          <a:cs typeface="Arial"/>
                        </a:rPr>
                        <a:t>Describing existing policies</a:t>
                      </a:r>
                      <a:endParaRPr lang="en-GB" sz="1050" dirty="0">
                        <a:effectLst/>
                        <a:latin typeface="+mn-lt"/>
                        <a:ea typeface="Calibri"/>
                        <a:cs typeface="Arial"/>
                      </a:endParaRPr>
                    </a:p>
                    <a:p>
                      <a:pPr marL="0" marR="0" algn="ctr">
                        <a:lnSpc>
                          <a:spcPct val="100000"/>
                        </a:lnSpc>
                        <a:spcBef>
                          <a:spcPts val="0"/>
                        </a:spcBef>
                        <a:spcAft>
                          <a:spcPts val="0"/>
                        </a:spcAft>
                        <a:tabLst>
                          <a:tab pos="457200" algn="l"/>
                        </a:tabLst>
                      </a:pPr>
                      <a:r>
                        <a:rPr lang="en-US" sz="1050" dirty="0">
                          <a:effectLst/>
                          <a:latin typeface="+mn-lt"/>
                          <a:ea typeface="Calibri"/>
                          <a:cs typeface="Arial"/>
                        </a:rPr>
                        <a:t>Identifying important gaps</a:t>
                      </a:r>
                      <a:endParaRPr lang="en-GB" sz="1050" dirty="0">
                        <a:effectLst/>
                        <a:latin typeface="+mn-lt"/>
                        <a:ea typeface="Calibri"/>
                        <a:cs typeface="Arial"/>
                      </a:endParaRPr>
                    </a:p>
                    <a:p>
                      <a:pPr marL="0" marR="0" algn="ctr">
                        <a:lnSpc>
                          <a:spcPct val="100000"/>
                        </a:lnSpc>
                        <a:spcBef>
                          <a:spcPts val="0"/>
                        </a:spcBef>
                        <a:spcAft>
                          <a:spcPts val="0"/>
                        </a:spcAft>
                        <a:tabLst>
                          <a:tab pos="457200" algn="l"/>
                        </a:tabLst>
                      </a:pPr>
                      <a:r>
                        <a:rPr lang="en-US" sz="1050" dirty="0">
                          <a:effectLst/>
                          <a:latin typeface="+mn-lt"/>
                          <a:ea typeface="Calibri"/>
                          <a:cs typeface="Arial"/>
                        </a:rPr>
                        <a:t>identifying key stakeholders/</a:t>
                      </a:r>
                      <a:br>
                        <a:rPr lang="en-US" sz="1050" dirty="0">
                          <a:effectLst/>
                          <a:latin typeface="+mn-lt"/>
                          <a:ea typeface="Calibri"/>
                          <a:cs typeface="Arial"/>
                        </a:rPr>
                      </a:br>
                      <a:r>
                        <a:rPr lang="en-US" sz="1050" dirty="0">
                          <a:effectLst/>
                          <a:latin typeface="+mn-lt"/>
                          <a:ea typeface="Calibri"/>
                          <a:cs typeface="Arial"/>
                        </a:rPr>
                        <a:t>guiding discussions</a:t>
                      </a:r>
                      <a:endParaRPr lang="en-GB" sz="1050" dirty="0">
                        <a:effectLst/>
                        <a:latin typeface="+mn-lt"/>
                        <a:ea typeface="Calibri"/>
                        <a:cs typeface="Arial"/>
                      </a:endParaRPr>
                    </a:p>
                    <a:p>
                      <a:pPr marL="0" marR="0" algn="ctr">
                        <a:lnSpc>
                          <a:spcPct val="100000"/>
                        </a:lnSpc>
                        <a:spcBef>
                          <a:spcPts val="0"/>
                        </a:spcBef>
                        <a:spcAft>
                          <a:spcPts val="0"/>
                        </a:spcAft>
                        <a:tabLst>
                          <a:tab pos="457200" algn="l"/>
                        </a:tabLst>
                      </a:pPr>
                      <a:r>
                        <a:rPr lang="en-US" sz="1050" dirty="0">
                          <a:effectLst/>
                          <a:latin typeface="+mn-lt"/>
                          <a:ea typeface="Calibri"/>
                          <a:cs typeface="Arial"/>
                        </a:rPr>
                        <a:t>Comparative analysis of national and regional policies</a:t>
                      </a:r>
                      <a:endParaRPr lang="en-GB" sz="1050" dirty="0">
                        <a:effectLst/>
                        <a:latin typeface="+mn-lt"/>
                        <a:ea typeface="Calibri"/>
                        <a:cs typeface="Arial"/>
                      </a:endParaRPr>
                    </a:p>
                  </a:txBody>
                  <a:tcPr marL="65314" marR="65314" marT="90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Lst>
                      </a:pPr>
                      <a:r>
                        <a:rPr lang="en-US" sz="1050" dirty="0">
                          <a:effectLst/>
                          <a:latin typeface="+mn-lt"/>
                          <a:ea typeface="Calibri"/>
                          <a:cs typeface="Arial"/>
                        </a:rPr>
                        <a:t>Complementing the content analysis, gaps, facilitators (opportunities) and barriers (challenges) to implementation </a:t>
                      </a:r>
                      <a:endParaRPr lang="en-GB" sz="1050" dirty="0">
                        <a:effectLst/>
                        <a:latin typeface="+mn-lt"/>
                        <a:ea typeface="Calibri"/>
                        <a:cs typeface="Arial"/>
                      </a:endParaRPr>
                    </a:p>
                    <a:p>
                      <a:pPr marL="135255" marR="0" algn="ctr">
                        <a:lnSpc>
                          <a:spcPct val="100000"/>
                        </a:lnSpc>
                        <a:spcBef>
                          <a:spcPts val="0"/>
                        </a:spcBef>
                        <a:spcAft>
                          <a:spcPts val="0"/>
                        </a:spcAft>
                        <a:tabLst>
                          <a:tab pos="135255" algn="l"/>
                        </a:tabLst>
                      </a:pPr>
                      <a:r>
                        <a:rPr lang="en-US" sz="1050" dirty="0">
                          <a:effectLst/>
                          <a:latin typeface="+mn-lt"/>
                          <a:ea typeface="Calibri"/>
                          <a:cs typeface="Arial"/>
                        </a:rPr>
                        <a:t> </a:t>
                      </a:r>
                      <a:endParaRPr lang="en-GB" sz="1050" dirty="0">
                        <a:effectLst/>
                        <a:latin typeface="+mn-lt"/>
                        <a:ea typeface="Calibri"/>
                        <a:cs typeface="Arial"/>
                      </a:endParaRPr>
                    </a:p>
                    <a:p>
                      <a:pPr marL="135255" marR="0" algn="ctr">
                        <a:lnSpc>
                          <a:spcPct val="100000"/>
                        </a:lnSpc>
                        <a:spcBef>
                          <a:spcPts val="0"/>
                        </a:spcBef>
                        <a:spcAft>
                          <a:spcPts val="0"/>
                        </a:spcAft>
                        <a:tabLst>
                          <a:tab pos="457200" algn="l"/>
                        </a:tabLst>
                      </a:pPr>
                      <a:r>
                        <a:rPr lang="en-US" sz="1050" dirty="0">
                          <a:effectLst/>
                          <a:latin typeface="+mn-lt"/>
                          <a:ea typeface="Calibri"/>
                          <a:cs typeface="Arial"/>
                        </a:rPr>
                        <a:t> </a:t>
                      </a:r>
                      <a:endParaRPr lang="en-GB" sz="1050" dirty="0">
                        <a:effectLst/>
                        <a:latin typeface="+mn-lt"/>
                        <a:ea typeface="Calibri"/>
                        <a:cs typeface="Arial"/>
                      </a:endParaRPr>
                    </a:p>
                    <a:p>
                      <a:pPr marL="0" marR="0" algn="ctr">
                        <a:lnSpc>
                          <a:spcPct val="100000"/>
                        </a:lnSpc>
                        <a:spcBef>
                          <a:spcPts val="0"/>
                        </a:spcBef>
                        <a:spcAft>
                          <a:spcPts val="0"/>
                        </a:spcAft>
                        <a:tabLst>
                          <a:tab pos="457200" algn="l"/>
                        </a:tabLst>
                      </a:pPr>
                      <a:r>
                        <a:rPr lang="en-US" sz="1050" dirty="0">
                          <a:effectLst/>
                          <a:latin typeface="+mn-lt"/>
                          <a:ea typeface="Calibri"/>
                          <a:cs typeface="Arial"/>
                        </a:rPr>
                        <a:t>Validation of the information gathered in content analysis/ GISAH</a:t>
                      </a:r>
                      <a:endParaRPr lang="en-GB" sz="1050" dirty="0">
                        <a:effectLst/>
                        <a:latin typeface="+mn-lt"/>
                        <a:ea typeface="Calibri"/>
                        <a:cs typeface="Arial"/>
                      </a:endParaRPr>
                    </a:p>
                  </a:txBody>
                  <a:tcPr marL="65314" marR="65314" marT="90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tabLst>
                          <a:tab pos="457200" algn="l"/>
                        </a:tabLst>
                      </a:pPr>
                      <a:r>
                        <a:rPr lang="en-US" sz="1050" dirty="0">
                          <a:effectLst/>
                          <a:latin typeface="+mn-lt"/>
                          <a:ea typeface="Calibri"/>
                          <a:cs typeface="Arial"/>
                        </a:rPr>
                        <a:t>Visually displaying location and density of community alcohol outlets in the Beirut area.</a:t>
                      </a:r>
                      <a:endParaRPr lang="en-GB" sz="1050" dirty="0">
                        <a:effectLst/>
                        <a:latin typeface="+mn-lt"/>
                        <a:ea typeface="Calibri"/>
                        <a:cs typeface="Arial"/>
                      </a:endParaRPr>
                    </a:p>
                    <a:p>
                      <a:pPr marL="285750" marR="0" algn="ctr">
                        <a:lnSpc>
                          <a:spcPct val="100000"/>
                        </a:lnSpc>
                        <a:spcBef>
                          <a:spcPts val="0"/>
                        </a:spcBef>
                        <a:spcAft>
                          <a:spcPts val="0"/>
                        </a:spcAft>
                        <a:tabLst>
                          <a:tab pos="457200" algn="l"/>
                        </a:tabLst>
                      </a:pPr>
                      <a:r>
                        <a:rPr lang="en-US" sz="1050" dirty="0">
                          <a:effectLst/>
                          <a:latin typeface="+mn-lt"/>
                          <a:ea typeface="Calibri"/>
                          <a:cs typeface="Arial"/>
                        </a:rPr>
                        <a:t> </a:t>
                      </a:r>
                      <a:endParaRPr lang="en-GB" sz="1050" dirty="0">
                        <a:effectLst/>
                        <a:latin typeface="+mn-lt"/>
                        <a:ea typeface="Calibri"/>
                        <a:cs typeface="Arial"/>
                      </a:endParaRPr>
                    </a:p>
                    <a:p>
                      <a:pPr marL="0" marR="0" algn="ctr">
                        <a:lnSpc>
                          <a:spcPct val="100000"/>
                        </a:lnSpc>
                        <a:spcBef>
                          <a:spcPts val="0"/>
                        </a:spcBef>
                        <a:spcAft>
                          <a:spcPts val="0"/>
                        </a:spcAft>
                        <a:tabLst>
                          <a:tab pos="457200" algn="l"/>
                        </a:tabLst>
                      </a:pPr>
                      <a:r>
                        <a:rPr lang="en-US" sz="1050" dirty="0">
                          <a:effectLst/>
                          <a:latin typeface="+mn-lt"/>
                          <a:ea typeface="Calibri"/>
                          <a:cs typeface="Arial"/>
                        </a:rPr>
                        <a:t>Creating reference points for alcohol outlets </a:t>
                      </a:r>
                      <a:endParaRPr lang="en-GB" sz="1050" dirty="0">
                        <a:effectLst/>
                        <a:latin typeface="+mn-lt"/>
                        <a:ea typeface="Calibri"/>
                        <a:cs typeface="Arial"/>
                      </a:endParaRPr>
                    </a:p>
                    <a:p>
                      <a:pPr marL="0" marR="0" algn="ctr">
                        <a:lnSpc>
                          <a:spcPct val="100000"/>
                        </a:lnSpc>
                        <a:spcBef>
                          <a:spcPts val="0"/>
                        </a:spcBef>
                        <a:spcAft>
                          <a:spcPts val="0"/>
                        </a:spcAft>
                        <a:tabLst>
                          <a:tab pos="457200" algn="l"/>
                        </a:tabLst>
                      </a:pPr>
                      <a:r>
                        <a:rPr lang="en-US" sz="1050" dirty="0">
                          <a:effectLst/>
                          <a:latin typeface="+mn-lt"/>
                          <a:ea typeface="Calibri"/>
                          <a:cs typeface="Arial"/>
                        </a:rPr>
                        <a:t>Determining distance and adjacency to other landmarks. </a:t>
                      </a:r>
                      <a:endParaRPr lang="en-GB" sz="1050" dirty="0">
                        <a:effectLst/>
                        <a:latin typeface="+mn-lt"/>
                        <a:ea typeface="Calibri"/>
                        <a:cs typeface="Arial"/>
                      </a:endParaRPr>
                    </a:p>
                    <a:p>
                      <a:pPr marL="285750" marR="0" algn="ctr">
                        <a:lnSpc>
                          <a:spcPct val="100000"/>
                        </a:lnSpc>
                        <a:spcBef>
                          <a:spcPts val="0"/>
                        </a:spcBef>
                        <a:spcAft>
                          <a:spcPts val="0"/>
                        </a:spcAft>
                      </a:pPr>
                      <a:r>
                        <a:rPr lang="en-US" sz="1050" dirty="0">
                          <a:effectLst/>
                          <a:latin typeface="+mn-lt"/>
                          <a:ea typeface="Calibri"/>
                          <a:cs typeface="Arial"/>
                        </a:rPr>
                        <a:t> </a:t>
                      </a:r>
                      <a:endParaRPr lang="en-GB" sz="1050" dirty="0">
                        <a:effectLst/>
                        <a:latin typeface="+mn-lt"/>
                        <a:ea typeface="Calibri"/>
                        <a:cs typeface="Arial"/>
                      </a:endParaRPr>
                    </a:p>
                  </a:txBody>
                  <a:tcPr marL="65314" marR="65314" marT="90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marR="0" algn="ctr">
                        <a:lnSpc>
                          <a:spcPct val="100000"/>
                        </a:lnSpc>
                        <a:spcBef>
                          <a:spcPts val="0"/>
                        </a:spcBef>
                        <a:spcAft>
                          <a:spcPts val="0"/>
                        </a:spcAft>
                        <a:tabLst>
                          <a:tab pos="457200" algn="l"/>
                        </a:tabLst>
                      </a:pPr>
                      <a:r>
                        <a:rPr lang="en-US" sz="1050" dirty="0">
                          <a:effectLst/>
                          <a:latin typeface="+mn-lt"/>
                          <a:ea typeface="Calibri"/>
                          <a:cs typeface="Arial"/>
                        </a:rPr>
                        <a:t>Identifying alcohol consumption and purchasing attributes</a:t>
                      </a:r>
                    </a:p>
                    <a:p>
                      <a:pPr marL="81915" marR="0" algn="ctr">
                        <a:lnSpc>
                          <a:spcPct val="100000"/>
                        </a:lnSpc>
                        <a:spcBef>
                          <a:spcPts val="0"/>
                        </a:spcBef>
                        <a:spcAft>
                          <a:spcPts val="0"/>
                        </a:spcAft>
                        <a:tabLst>
                          <a:tab pos="457200" algn="l"/>
                        </a:tabLst>
                      </a:pPr>
                      <a:endParaRPr lang="en-GB" sz="1050" dirty="0">
                        <a:effectLst/>
                        <a:latin typeface="+mn-lt"/>
                        <a:ea typeface="Calibri"/>
                        <a:cs typeface="Arial"/>
                      </a:endParaRPr>
                    </a:p>
                    <a:p>
                      <a:pPr marL="81915" marR="0" algn="ctr">
                        <a:lnSpc>
                          <a:spcPct val="100000"/>
                        </a:lnSpc>
                        <a:spcBef>
                          <a:spcPts val="0"/>
                        </a:spcBef>
                        <a:spcAft>
                          <a:spcPts val="0"/>
                        </a:spcAft>
                        <a:tabLst>
                          <a:tab pos="457200" algn="l"/>
                        </a:tabLst>
                      </a:pPr>
                      <a:r>
                        <a:rPr lang="en-US" sz="1050" dirty="0">
                          <a:effectLst/>
                          <a:latin typeface="+mn-lt"/>
                          <a:ea typeface="Calibri"/>
                          <a:cs typeface="Arial"/>
                        </a:rPr>
                        <a:t>Assessment of the potential impact of specific alcohol control policy packages on youth alcohol consumption and purchasing behaviors</a:t>
                      </a:r>
                      <a:endParaRPr lang="en-GB" sz="1050" dirty="0">
                        <a:effectLst/>
                        <a:latin typeface="+mn-lt"/>
                        <a:ea typeface="Calibri"/>
                        <a:cs typeface="Arial"/>
                      </a:endParaRPr>
                    </a:p>
                    <a:p>
                      <a:pPr marL="81915" marR="0" algn="ctr">
                        <a:lnSpc>
                          <a:spcPct val="100000"/>
                        </a:lnSpc>
                        <a:spcBef>
                          <a:spcPts val="0"/>
                        </a:spcBef>
                        <a:spcAft>
                          <a:spcPts val="0"/>
                        </a:spcAft>
                        <a:tabLst>
                          <a:tab pos="457200" algn="l"/>
                        </a:tabLst>
                      </a:pPr>
                      <a:r>
                        <a:rPr lang="en-US" sz="1050" dirty="0">
                          <a:effectLst/>
                          <a:latin typeface="+mn-lt"/>
                          <a:ea typeface="Calibri"/>
                          <a:cs typeface="Arial"/>
                        </a:rPr>
                        <a:t>DCE validation of instrument for use in DCE survey</a:t>
                      </a:r>
                      <a:endParaRPr lang="en-GB" sz="1050" dirty="0">
                        <a:effectLst/>
                        <a:latin typeface="+mn-lt"/>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18449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3559" y="152401"/>
            <a:ext cx="8975181" cy="4757927"/>
          </a:xfrm>
          <a:prstGeom prst="rect">
            <a:avLst/>
          </a:prstGeom>
        </p:spPr>
      </p:pic>
      <p:sp>
        <p:nvSpPr>
          <p:cNvPr id="4" name="Rectangle 3"/>
          <p:cNvSpPr/>
          <p:nvPr/>
        </p:nvSpPr>
        <p:spPr>
          <a:xfrm>
            <a:off x="1158239" y="5100938"/>
            <a:ext cx="8812025" cy="1200329"/>
          </a:xfrm>
          <a:prstGeom prst="rect">
            <a:avLst/>
          </a:prstGeom>
          <a:ln w="57150">
            <a:solidFill>
              <a:schemeClr val="accent1">
                <a:lumMod val="75000"/>
              </a:schemeClr>
            </a:solidFill>
          </a:ln>
          <a:effectLst>
            <a:softEdge rad="127000"/>
          </a:effectLst>
        </p:spPr>
        <p:txBody>
          <a:bodyPr wrap="square">
            <a:spAutoFit/>
          </a:bodyPr>
          <a:lstStyle/>
          <a:p>
            <a:pPr lvl="0">
              <a:defRPr/>
            </a:pPr>
            <a:r>
              <a:rPr lang="en-US" dirty="0"/>
              <a:t>… described the </a:t>
            </a:r>
            <a:r>
              <a:rPr lang="en-US" b="1" dirty="0"/>
              <a:t>landscape of alcohol research in the Arab region </a:t>
            </a:r>
            <a:r>
              <a:rPr lang="en-US" dirty="0"/>
              <a:t>and </a:t>
            </a:r>
            <a:r>
              <a:rPr lang="en-US" b="1" dirty="0"/>
              <a:t>discussed evidence- informed recommendations and future directions for policy and research </a:t>
            </a:r>
            <a:r>
              <a:rPr lang="en-US" dirty="0"/>
              <a:t>tailored to the countries’ current stance on alcohol legislation and consumption. </a:t>
            </a:r>
          </a:p>
        </p:txBody>
      </p:sp>
    </p:spTree>
    <p:extLst>
      <p:ext uri="{BB962C8B-B14F-4D97-AF65-F5344CB8AC3E}">
        <p14:creationId xmlns:p14="http://schemas.microsoft.com/office/powerpoint/2010/main" val="2049457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F970-46A0-4D1A-9C19-8C37A144C698}"/>
              </a:ext>
            </a:extLst>
          </p:cNvPr>
          <p:cNvSpPr>
            <a:spLocks noGrp="1"/>
          </p:cNvSpPr>
          <p:nvPr>
            <p:ph type="title"/>
          </p:nvPr>
        </p:nvSpPr>
        <p:spPr/>
        <p:txBody>
          <a:bodyPr>
            <a:normAutofit/>
          </a:bodyPr>
          <a:lstStyle/>
          <a:p>
            <a:r>
              <a:rPr lang="en-US" sz="4000" dirty="0"/>
              <a:t>Substance USE Prevention &amp; PUBLIC HEALTH </a:t>
            </a:r>
          </a:p>
        </p:txBody>
      </p:sp>
      <p:sp>
        <p:nvSpPr>
          <p:cNvPr id="3" name="Content Placeholder 2">
            <a:extLst>
              <a:ext uri="{FF2B5EF4-FFF2-40B4-BE49-F238E27FC236}">
                <a16:creationId xmlns:a16="http://schemas.microsoft.com/office/drawing/2014/main" id="{E30F4A97-B0CA-49B1-9D83-45A76245F510}"/>
              </a:ext>
            </a:extLst>
          </p:cNvPr>
          <p:cNvSpPr>
            <a:spLocks noGrp="1"/>
          </p:cNvSpPr>
          <p:nvPr>
            <p:ph idx="1"/>
          </p:nvPr>
        </p:nvSpPr>
        <p:spPr/>
        <p:txBody>
          <a:bodyPr>
            <a:normAutofit/>
          </a:bodyPr>
          <a:lstStyle/>
          <a:p>
            <a:r>
              <a:rPr lang="en-US" sz="2400" b="1" dirty="0"/>
              <a:t>Population health is affected </a:t>
            </a:r>
            <a:r>
              <a:rPr lang="en-US" sz="2400" dirty="0"/>
              <a:t>[DUI-related injuries and deaths; Increased risk of health and social problems, property crimes; direct and indirect costs related to crime, health, and lost productivity]</a:t>
            </a:r>
          </a:p>
          <a:p>
            <a:r>
              <a:rPr lang="en-US" sz="2400" b="1" dirty="0"/>
              <a:t>Totally preventable </a:t>
            </a:r>
            <a:r>
              <a:rPr lang="en-US" sz="2400" dirty="0"/>
              <a:t>[modifiable risk factors]</a:t>
            </a:r>
            <a:endParaRPr lang="en-US" sz="2400" b="1" dirty="0"/>
          </a:p>
          <a:p>
            <a:r>
              <a:rPr lang="en-US" sz="2400" b="1" dirty="0"/>
              <a:t>Inherently political in nature </a:t>
            </a:r>
            <a:r>
              <a:rPr lang="en-US" sz="2400" dirty="0"/>
              <a:t>[regulatory frameworks]</a:t>
            </a:r>
          </a:p>
          <a:p>
            <a:r>
              <a:rPr lang="en-US" sz="2400" b="1" dirty="0"/>
              <a:t>Grounded in science </a:t>
            </a:r>
            <a:r>
              <a:rPr lang="en-US" sz="2400" dirty="0"/>
              <a:t>[data-based]</a:t>
            </a:r>
            <a:endParaRPr lang="en-US" sz="2400" b="1" dirty="0"/>
          </a:p>
        </p:txBody>
      </p:sp>
    </p:spTree>
    <p:extLst>
      <p:ext uri="{BB962C8B-B14F-4D97-AF65-F5344CB8AC3E}">
        <p14:creationId xmlns:p14="http://schemas.microsoft.com/office/powerpoint/2010/main" val="244456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8181C-C298-4EAB-B0C6-A95E1B707480}"/>
              </a:ext>
            </a:extLst>
          </p:cNvPr>
          <p:cNvPicPr>
            <a:picLocks noChangeAspect="1"/>
          </p:cNvPicPr>
          <p:nvPr/>
        </p:nvPicPr>
        <p:blipFill>
          <a:blip r:embed="rId2"/>
          <a:stretch>
            <a:fillRect/>
          </a:stretch>
        </p:blipFill>
        <p:spPr>
          <a:xfrm>
            <a:off x="1127465" y="338137"/>
            <a:ext cx="9640548" cy="6377896"/>
          </a:xfrm>
          <a:prstGeom prst="rect">
            <a:avLst/>
          </a:prstGeom>
        </p:spPr>
      </p:pic>
      <p:sp>
        <p:nvSpPr>
          <p:cNvPr id="4" name="Rectangle 3">
            <a:extLst>
              <a:ext uri="{FF2B5EF4-FFF2-40B4-BE49-F238E27FC236}">
                <a16:creationId xmlns:a16="http://schemas.microsoft.com/office/drawing/2014/main" id="{CEDC8D12-2E5F-4ED9-ABC7-5AC1B9E50414}"/>
              </a:ext>
            </a:extLst>
          </p:cNvPr>
          <p:cNvSpPr/>
          <p:nvPr/>
        </p:nvSpPr>
        <p:spPr>
          <a:xfrm>
            <a:off x="3648721" y="4287915"/>
            <a:ext cx="621438" cy="1509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91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BEC939-D381-485A-A132-11201EC42793}"/>
              </a:ext>
            </a:extLst>
          </p:cNvPr>
          <p:cNvPicPr>
            <a:picLocks noChangeAspect="1"/>
          </p:cNvPicPr>
          <p:nvPr/>
        </p:nvPicPr>
        <p:blipFill>
          <a:blip r:embed="rId2"/>
          <a:stretch>
            <a:fillRect/>
          </a:stretch>
        </p:blipFill>
        <p:spPr>
          <a:xfrm>
            <a:off x="1189714" y="0"/>
            <a:ext cx="9812571" cy="6858000"/>
          </a:xfrm>
          <a:prstGeom prst="rect">
            <a:avLst/>
          </a:prstGeom>
        </p:spPr>
      </p:pic>
    </p:spTree>
    <p:extLst>
      <p:ext uri="{BB962C8B-B14F-4D97-AF65-F5344CB8AC3E}">
        <p14:creationId xmlns:p14="http://schemas.microsoft.com/office/powerpoint/2010/main" val="3654882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5412" y="5074277"/>
            <a:ext cx="9206924" cy="1015663"/>
          </a:xfrm>
          <a:prstGeom prst="rect">
            <a:avLst/>
          </a:prstGeom>
        </p:spPr>
        <p:txBody>
          <a:bodyPr wrap="square">
            <a:spAutoFit/>
          </a:bodyPr>
          <a:lstStyle/>
          <a:p>
            <a:r>
              <a:rPr lang="en-US" sz="1600" dirty="0">
                <a:ea typeface="Times New Roman" panose="02020603050405020304" pitchFamily="18" charset="0"/>
              </a:rPr>
              <a:t>GIS mapping of alcohol outlets in four residential neighborhoods in Beirut </a:t>
            </a:r>
            <a:r>
              <a:rPr lang="en-US" dirty="0">
                <a:solidFill>
                  <a:schemeClr val="accent1">
                    <a:lumMod val="75000"/>
                  </a:schemeClr>
                </a:solidFill>
                <a:ea typeface="Times New Roman" panose="02020603050405020304" pitchFamily="18" charset="0"/>
              </a:rPr>
              <a:t>revealed a </a:t>
            </a:r>
            <a:r>
              <a:rPr lang="en-US" sz="2000" dirty="0">
                <a:solidFill>
                  <a:schemeClr val="accent1">
                    <a:lumMod val="75000"/>
                  </a:schemeClr>
                </a:solidFill>
                <a:ea typeface="Times New Roman" panose="02020603050405020304" pitchFamily="18" charset="0"/>
              </a:rPr>
              <a:t>high alcohol-outlet density in areas with close proximity to schools, universities and places of worship, higher density than in many similar contexts. </a:t>
            </a:r>
            <a:endParaRPr lang="en-US" dirty="0">
              <a:solidFill>
                <a:schemeClr val="accent1">
                  <a:lumMod val="75000"/>
                </a:schemeClr>
              </a:solidFill>
            </a:endParaRPr>
          </a:p>
        </p:txBody>
      </p:sp>
      <p:sp>
        <p:nvSpPr>
          <p:cNvPr id="5" name="Rectangle 4">
            <a:extLst>
              <a:ext uri="{FF2B5EF4-FFF2-40B4-BE49-F238E27FC236}">
                <a16:creationId xmlns:a16="http://schemas.microsoft.com/office/drawing/2014/main" id="{7CEE986E-162E-4912-A7F2-C2B45E67ACA6}"/>
              </a:ext>
            </a:extLst>
          </p:cNvPr>
          <p:cNvSpPr/>
          <p:nvPr/>
        </p:nvSpPr>
        <p:spPr>
          <a:xfrm>
            <a:off x="1280419" y="6211669"/>
            <a:ext cx="9631162" cy="600164"/>
          </a:xfrm>
          <a:prstGeom prst="rect">
            <a:avLst/>
          </a:prstGeom>
        </p:spPr>
        <p:txBody>
          <a:bodyPr wrap="square">
            <a:spAutoFit/>
          </a:bodyPr>
          <a:lstStyle/>
          <a:p>
            <a:r>
              <a:rPr lang="en-US" sz="1100" dirty="0"/>
              <a:t>Nakkash R, </a:t>
            </a:r>
            <a:r>
              <a:rPr lang="en-US" sz="1100" b="1" dirty="0"/>
              <a:t>Ghandour LA (corresponding author)</a:t>
            </a:r>
            <a:r>
              <a:rPr lang="en-US" sz="1100" dirty="0"/>
              <a:t>, Anouti S, Nicolas J, </a:t>
            </a:r>
            <a:r>
              <a:rPr lang="en-US" sz="1100" dirty="0" err="1"/>
              <a:t>Chalak</a:t>
            </a:r>
            <a:r>
              <a:rPr lang="en-US" sz="1100" dirty="0"/>
              <a:t> A, Yassin N, Afifi R. Surveying Alcohol Outlet Density in Four Neighborhoods of Beirut Lebanon: Implications for Future Research and National Policy. Int J Environ Res Public Health. 2018 Sep 14;15(9):2006. </a:t>
            </a:r>
            <a:r>
              <a:rPr lang="en-US" sz="1100" dirty="0" err="1"/>
              <a:t>doi</a:t>
            </a:r>
            <a:r>
              <a:rPr lang="en-US" sz="1100" dirty="0"/>
              <a:t>: 10.3390/ijerph15092006. PMID: 30223460; PMCID: PMC6164322.</a:t>
            </a:r>
          </a:p>
        </p:txBody>
      </p:sp>
      <p:pic>
        <p:nvPicPr>
          <p:cNvPr id="2" name="Picture 1"/>
          <p:cNvPicPr>
            <a:picLocks noChangeAspect="1"/>
          </p:cNvPicPr>
          <p:nvPr/>
        </p:nvPicPr>
        <p:blipFill>
          <a:blip r:embed="rId2"/>
          <a:stretch>
            <a:fillRect/>
          </a:stretch>
        </p:blipFill>
        <p:spPr>
          <a:xfrm>
            <a:off x="1199247" y="299782"/>
            <a:ext cx="9793505" cy="4774495"/>
          </a:xfrm>
          <a:prstGeom prst="rect">
            <a:avLst/>
          </a:prstGeom>
        </p:spPr>
      </p:pic>
    </p:spTree>
    <p:extLst>
      <p:ext uri="{BB962C8B-B14F-4D97-AF65-F5344CB8AC3E}">
        <p14:creationId xmlns:p14="http://schemas.microsoft.com/office/powerpoint/2010/main" val="2159003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BBA937-2589-4DC9-885F-83916FBA0FA0}"/>
              </a:ext>
            </a:extLst>
          </p:cNvPr>
          <p:cNvSpPr/>
          <p:nvPr/>
        </p:nvSpPr>
        <p:spPr>
          <a:xfrm>
            <a:off x="357352" y="5899550"/>
            <a:ext cx="7893270" cy="600164"/>
          </a:xfrm>
          <a:prstGeom prst="rect">
            <a:avLst/>
          </a:prstGeom>
        </p:spPr>
        <p:txBody>
          <a:bodyPr wrap="square">
            <a:spAutoFit/>
          </a:bodyPr>
          <a:lstStyle/>
          <a:p>
            <a:r>
              <a:rPr lang="en-US" sz="1100" dirty="0" err="1"/>
              <a:t>Chalak</a:t>
            </a:r>
            <a:r>
              <a:rPr lang="en-US" sz="1100" dirty="0"/>
              <a:t> A, </a:t>
            </a:r>
            <a:r>
              <a:rPr lang="en-US" sz="1100" b="1" dirty="0"/>
              <a:t>Ghandour L (corresponding author)</a:t>
            </a:r>
            <a:r>
              <a:rPr lang="en-US" sz="1100" dirty="0"/>
              <a:t>, Anouti S, Nakkash R, Yassin N, Afifi R. The impact of broad-based vs targeted taxation on youth alcohol consumption in Lebanon. Health Policy Plan. 2020 Jul 1;35(6):625-634. </a:t>
            </a:r>
            <a:br>
              <a:rPr lang="en-US" sz="1100" dirty="0"/>
            </a:br>
            <a:r>
              <a:rPr lang="en-US" sz="1100" dirty="0" err="1"/>
              <a:t>doi</a:t>
            </a:r>
            <a:r>
              <a:rPr lang="en-US" sz="1100" dirty="0"/>
              <a:t>: 10.1093/</a:t>
            </a:r>
            <a:r>
              <a:rPr lang="en-US" sz="1100" dirty="0" err="1"/>
              <a:t>heapol</a:t>
            </a:r>
            <a:r>
              <a:rPr lang="en-US" sz="1100" dirty="0"/>
              <a:t>/czaa018. PMID: 32330932.</a:t>
            </a:r>
          </a:p>
        </p:txBody>
      </p:sp>
      <p:sp>
        <p:nvSpPr>
          <p:cNvPr id="12" name="Title 11">
            <a:extLst>
              <a:ext uri="{FF2B5EF4-FFF2-40B4-BE49-F238E27FC236}">
                <a16:creationId xmlns:a16="http://schemas.microsoft.com/office/drawing/2014/main" id="{BC14B37E-842F-4E5A-B22A-BB8B30652A81}"/>
              </a:ext>
            </a:extLst>
          </p:cNvPr>
          <p:cNvSpPr>
            <a:spLocks noGrp="1"/>
          </p:cNvSpPr>
          <p:nvPr>
            <p:ph type="title"/>
          </p:nvPr>
        </p:nvSpPr>
        <p:spPr/>
        <p:txBody>
          <a:bodyPr/>
          <a:lstStyle/>
          <a:p>
            <a:r>
              <a:rPr lang="en-US" dirty="0"/>
              <a:t>Key messages </a:t>
            </a:r>
          </a:p>
        </p:txBody>
      </p:sp>
      <p:sp>
        <p:nvSpPr>
          <p:cNvPr id="13" name="Text Placeholder 12">
            <a:extLst>
              <a:ext uri="{FF2B5EF4-FFF2-40B4-BE49-F238E27FC236}">
                <a16:creationId xmlns:a16="http://schemas.microsoft.com/office/drawing/2014/main" id="{23BA5408-9906-4D46-BA77-BF4100DB8880}"/>
              </a:ext>
            </a:extLst>
          </p:cNvPr>
          <p:cNvSpPr>
            <a:spLocks noGrp="1"/>
          </p:cNvSpPr>
          <p:nvPr>
            <p:ph type="body" sz="half" idx="2"/>
          </p:nvPr>
        </p:nvSpPr>
        <p:spPr/>
        <p:txBody>
          <a:bodyPr/>
          <a:lstStyle/>
          <a:p>
            <a:r>
              <a:rPr lang="en-US" dirty="0"/>
              <a:t>High-ethanol drinks (wine, spirits and Arak) exhibit negative price elasticities.</a:t>
            </a:r>
          </a:p>
          <a:p>
            <a:r>
              <a:rPr lang="en-US" dirty="0"/>
              <a:t>Binge drinkers tend to use low-ethanol drinks when faced with increased price.</a:t>
            </a:r>
          </a:p>
          <a:p>
            <a:r>
              <a:rPr lang="en-US" dirty="0"/>
              <a:t>Taxes targeting high-ethanol beverages reduce consumption more than broad-based taxes.</a:t>
            </a:r>
          </a:p>
          <a:p>
            <a:r>
              <a:rPr lang="en-US" dirty="0"/>
              <a:t> Alcohol taxation should be mindful of youth’s behavioral and substitution patterns.</a:t>
            </a:r>
          </a:p>
          <a:p>
            <a:endParaRPr lang="en-US" dirty="0"/>
          </a:p>
        </p:txBody>
      </p:sp>
      <p:graphicFrame>
        <p:nvGraphicFramePr>
          <p:cNvPr id="21" name="Content Placeholder 20">
            <a:extLst>
              <a:ext uri="{FF2B5EF4-FFF2-40B4-BE49-F238E27FC236}">
                <a16:creationId xmlns:a16="http://schemas.microsoft.com/office/drawing/2014/main" id="{A4CEC580-2B4F-4607-BE0B-00FC2375589C}"/>
              </a:ext>
            </a:extLst>
          </p:cNvPr>
          <p:cNvGraphicFramePr>
            <a:graphicFrameLocks noGrp="1"/>
          </p:cNvGraphicFramePr>
          <p:nvPr>
            <p:ph idx="1"/>
            <p:extLst>
              <p:ext uri="{D42A27DB-BD31-4B8C-83A1-F6EECF244321}">
                <p14:modId xmlns:p14="http://schemas.microsoft.com/office/powerpoint/2010/main" val="1331392371"/>
              </p:ext>
            </p:extLst>
          </p:nvPr>
        </p:nvGraphicFramePr>
        <p:xfrm>
          <a:off x="441958" y="1531345"/>
          <a:ext cx="7413068" cy="1716945"/>
        </p:xfrm>
        <a:graphic>
          <a:graphicData uri="http://schemas.openxmlformats.org/drawingml/2006/table">
            <a:tbl>
              <a:tblPr firstRow="1" bandRow="1">
                <a:tableStyleId>{21E4AEA4-8DFA-4A89-87EB-49C32662AFE0}</a:tableStyleId>
              </a:tblPr>
              <a:tblGrid>
                <a:gridCol w="1853267">
                  <a:extLst>
                    <a:ext uri="{9D8B030D-6E8A-4147-A177-3AD203B41FA5}">
                      <a16:colId xmlns:a16="http://schemas.microsoft.com/office/drawing/2014/main" val="213982938"/>
                    </a:ext>
                  </a:extLst>
                </a:gridCol>
                <a:gridCol w="1853267">
                  <a:extLst>
                    <a:ext uri="{9D8B030D-6E8A-4147-A177-3AD203B41FA5}">
                      <a16:colId xmlns:a16="http://schemas.microsoft.com/office/drawing/2014/main" val="3704162164"/>
                    </a:ext>
                  </a:extLst>
                </a:gridCol>
                <a:gridCol w="1853267">
                  <a:extLst>
                    <a:ext uri="{9D8B030D-6E8A-4147-A177-3AD203B41FA5}">
                      <a16:colId xmlns:a16="http://schemas.microsoft.com/office/drawing/2014/main" val="2793341870"/>
                    </a:ext>
                  </a:extLst>
                </a:gridCol>
                <a:gridCol w="1853267">
                  <a:extLst>
                    <a:ext uri="{9D8B030D-6E8A-4147-A177-3AD203B41FA5}">
                      <a16:colId xmlns:a16="http://schemas.microsoft.com/office/drawing/2014/main" val="3219728376"/>
                    </a:ext>
                  </a:extLst>
                </a:gridCol>
              </a:tblGrid>
              <a:tr h="795349">
                <a:tc>
                  <a:txBody>
                    <a:bodyPr/>
                    <a:lstStyle/>
                    <a:p>
                      <a:endParaRPr lang="en-US" dirty="0"/>
                    </a:p>
                  </a:txBody>
                  <a:tcPr/>
                </a:tc>
                <a:tc>
                  <a:txBody>
                    <a:bodyPr/>
                    <a:lstStyle/>
                    <a:p>
                      <a:r>
                        <a:rPr lang="en-US" dirty="0"/>
                        <a:t>Overall </a:t>
                      </a:r>
                    </a:p>
                  </a:txBody>
                  <a:tcPr/>
                </a:tc>
                <a:tc>
                  <a:txBody>
                    <a:bodyPr/>
                    <a:lstStyle/>
                    <a:p>
                      <a:r>
                        <a:rPr lang="en-US" dirty="0"/>
                        <a:t>Binge drinkers</a:t>
                      </a:r>
                    </a:p>
                  </a:txBody>
                  <a:tcPr/>
                </a:tc>
                <a:tc>
                  <a:txBody>
                    <a:bodyPr/>
                    <a:lstStyle/>
                    <a:p>
                      <a:r>
                        <a:rPr lang="en-US" dirty="0"/>
                        <a:t>Low ethanol drinkers </a:t>
                      </a:r>
                    </a:p>
                  </a:txBody>
                  <a:tcPr/>
                </a:tc>
                <a:extLst>
                  <a:ext uri="{0D108BD9-81ED-4DB2-BD59-A6C34878D82A}">
                    <a16:rowId xmlns:a16="http://schemas.microsoft.com/office/drawing/2014/main" val="3356659612"/>
                  </a:ext>
                </a:extLst>
              </a:tr>
              <a:tr h="460798">
                <a:tc>
                  <a:txBody>
                    <a:bodyPr/>
                    <a:lstStyle/>
                    <a:p>
                      <a:r>
                        <a:rPr lang="en-US" dirty="0"/>
                        <a:t>S1</a:t>
                      </a:r>
                    </a:p>
                  </a:txBody>
                  <a:tcPr/>
                </a:tc>
                <a:tc>
                  <a:txBody>
                    <a:bodyPr/>
                    <a:lstStyle/>
                    <a:p>
                      <a:r>
                        <a:rPr lang="en-US" dirty="0"/>
                        <a:t>-5.3%</a:t>
                      </a:r>
                    </a:p>
                  </a:txBody>
                  <a:tcPr/>
                </a:tc>
                <a:tc>
                  <a:txBody>
                    <a:bodyPr/>
                    <a:lstStyle/>
                    <a:p>
                      <a:r>
                        <a:rPr lang="en-US" dirty="0"/>
                        <a:t>+3.3%</a:t>
                      </a:r>
                    </a:p>
                  </a:txBody>
                  <a:tcPr/>
                </a:tc>
                <a:tc>
                  <a:txBody>
                    <a:bodyPr/>
                    <a:lstStyle/>
                    <a:p>
                      <a:r>
                        <a:rPr lang="en-US" dirty="0"/>
                        <a:t>-2.5%</a:t>
                      </a:r>
                    </a:p>
                  </a:txBody>
                  <a:tcPr/>
                </a:tc>
                <a:extLst>
                  <a:ext uri="{0D108BD9-81ED-4DB2-BD59-A6C34878D82A}">
                    <a16:rowId xmlns:a16="http://schemas.microsoft.com/office/drawing/2014/main" val="1687523773"/>
                  </a:ext>
                </a:extLst>
              </a:tr>
              <a:tr h="460798">
                <a:tc>
                  <a:txBody>
                    <a:bodyPr/>
                    <a:lstStyle/>
                    <a:p>
                      <a:r>
                        <a:rPr lang="en-US" dirty="0"/>
                        <a:t>S2</a:t>
                      </a:r>
                    </a:p>
                  </a:txBody>
                  <a:tcPr/>
                </a:tc>
                <a:tc>
                  <a:txBody>
                    <a:bodyPr/>
                    <a:lstStyle/>
                    <a:p>
                      <a:r>
                        <a:rPr lang="en-US" dirty="0"/>
                        <a:t>-15.7%</a:t>
                      </a:r>
                    </a:p>
                  </a:txBody>
                  <a:tcPr/>
                </a:tc>
                <a:tc>
                  <a:txBody>
                    <a:bodyPr/>
                    <a:lstStyle/>
                    <a:p>
                      <a:r>
                        <a:rPr lang="en-US" dirty="0"/>
                        <a:t>-16.3%</a:t>
                      </a:r>
                    </a:p>
                  </a:txBody>
                  <a:tcPr/>
                </a:tc>
                <a:tc>
                  <a:txBody>
                    <a:bodyPr/>
                    <a:lstStyle/>
                    <a:p>
                      <a:r>
                        <a:rPr lang="en-US" dirty="0"/>
                        <a:t>-15.6%</a:t>
                      </a:r>
                    </a:p>
                  </a:txBody>
                  <a:tcPr/>
                </a:tc>
                <a:extLst>
                  <a:ext uri="{0D108BD9-81ED-4DB2-BD59-A6C34878D82A}">
                    <a16:rowId xmlns:a16="http://schemas.microsoft.com/office/drawing/2014/main" val="1735836325"/>
                  </a:ext>
                </a:extLst>
              </a:tr>
            </a:tbl>
          </a:graphicData>
        </a:graphic>
      </p:graphicFrame>
      <p:sp>
        <p:nvSpPr>
          <p:cNvPr id="22" name="Rectangle 21">
            <a:extLst>
              <a:ext uri="{FF2B5EF4-FFF2-40B4-BE49-F238E27FC236}">
                <a16:creationId xmlns:a16="http://schemas.microsoft.com/office/drawing/2014/main" id="{BEA627E6-DDBF-4E1C-A166-A96A3BC87DA4}"/>
              </a:ext>
            </a:extLst>
          </p:cNvPr>
          <p:cNvSpPr/>
          <p:nvPr/>
        </p:nvSpPr>
        <p:spPr>
          <a:xfrm>
            <a:off x="528810" y="3739960"/>
            <a:ext cx="6662842" cy="1077218"/>
          </a:xfrm>
          <a:prstGeom prst="rect">
            <a:avLst/>
          </a:prstGeom>
        </p:spPr>
        <p:txBody>
          <a:bodyPr wrap="square">
            <a:spAutoFit/>
          </a:bodyPr>
          <a:lstStyle/>
          <a:p>
            <a:r>
              <a:rPr lang="en-US" sz="1600" dirty="0">
                <a:solidFill>
                  <a:schemeClr val="accent2">
                    <a:lumMod val="75000"/>
                  </a:schemeClr>
                </a:solidFill>
                <a:latin typeface="AdvPSSAB-R"/>
              </a:rPr>
              <a:t>S1—</a:t>
            </a:r>
            <a:r>
              <a:rPr lang="en-US" sz="1600" dirty="0">
                <a:latin typeface="AdvPSSAB-R"/>
              </a:rPr>
              <a:t>a blanket 20% tax is imposed on all five alcoholic beverage categories; </a:t>
            </a:r>
            <a:r>
              <a:rPr lang="en-US" sz="1600" dirty="0">
                <a:solidFill>
                  <a:schemeClr val="accent2">
                    <a:lumMod val="75000"/>
                  </a:schemeClr>
                </a:solidFill>
                <a:latin typeface="AdvPSSAB-R"/>
              </a:rPr>
              <a:t>S2—</a:t>
            </a:r>
            <a:r>
              <a:rPr lang="en-US" sz="1600" dirty="0">
                <a:latin typeface="AdvPSSAB-R"/>
              </a:rPr>
              <a:t>20% tax is levied only on the high alcohol content beverages, namely spirits and arak, exempting beer, wine and vodka mixes and alcopops from it.</a:t>
            </a:r>
            <a:endParaRPr lang="en-US" sz="1600" dirty="0"/>
          </a:p>
        </p:txBody>
      </p:sp>
      <p:sp>
        <p:nvSpPr>
          <p:cNvPr id="23" name="Title 1">
            <a:extLst>
              <a:ext uri="{FF2B5EF4-FFF2-40B4-BE49-F238E27FC236}">
                <a16:creationId xmlns:a16="http://schemas.microsoft.com/office/drawing/2014/main" id="{7088F47D-791F-4F8F-A99D-3B509A89DCEE}"/>
              </a:ext>
            </a:extLst>
          </p:cNvPr>
          <p:cNvSpPr txBox="1">
            <a:spLocks/>
          </p:cNvSpPr>
          <p:nvPr/>
        </p:nvSpPr>
        <p:spPr>
          <a:xfrm>
            <a:off x="441960" y="-446386"/>
            <a:ext cx="6349457" cy="16093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800" dirty="0"/>
              <a:t>Impact of taxation</a:t>
            </a:r>
          </a:p>
        </p:txBody>
      </p:sp>
    </p:spTree>
    <p:extLst>
      <p:ext uri="{BB962C8B-B14F-4D97-AF65-F5344CB8AC3E}">
        <p14:creationId xmlns:p14="http://schemas.microsoft.com/office/powerpoint/2010/main" val="2541183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69505" y="372854"/>
            <a:ext cx="3200400" cy="625891"/>
          </a:xfrm>
        </p:spPr>
        <p:txBody>
          <a:bodyPr/>
          <a:lstStyle/>
          <a:p>
            <a:r>
              <a:rPr lang="en-US" dirty="0"/>
              <a:t>Stakeholders</a:t>
            </a:r>
          </a:p>
        </p:txBody>
      </p:sp>
      <p:sp>
        <p:nvSpPr>
          <p:cNvPr id="11" name="Content Placeholder 10">
            <a:extLst>
              <a:ext uri="{FF2B5EF4-FFF2-40B4-BE49-F238E27FC236}">
                <a16:creationId xmlns:a16="http://schemas.microsoft.com/office/drawing/2014/main" id="{BA96A4C3-A5B5-4E6F-B9FD-22C9BC2E73AF}"/>
              </a:ext>
            </a:extLst>
          </p:cNvPr>
          <p:cNvSpPr>
            <a:spLocks noGrp="1"/>
          </p:cNvSpPr>
          <p:nvPr>
            <p:ph idx="1"/>
          </p:nvPr>
        </p:nvSpPr>
        <p:spPr>
          <a:xfrm>
            <a:off x="312683" y="685799"/>
            <a:ext cx="7553360" cy="5020056"/>
          </a:xfrm>
        </p:spPr>
        <p:txBody>
          <a:bodyPr>
            <a:normAutofit/>
          </a:bodyPr>
          <a:lstStyle/>
          <a:p>
            <a:pPr marL="0" indent="0">
              <a:buNone/>
            </a:pPr>
            <a:r>
              <a:rPr lang="en-US" sz="2800" b="1" dirty="0"/>
              <a:t>Policy Implementation considerations</a:t>
            </a:r>
            <a:endParaRPr lang="en-US" sz="2800" b="1" dirty="0">
              <a:latin typeface="Arial" panose="020B0604020202020204" pitchFamily="34" charset="0"/>
              <a:ea typeface="Times New Roman" panose="02020603050405020304" pitchFamily="18" charset="0"/>
            </a:endParaRPr>
          </a:p>
          <a:p>
            <a:pPr marL="342900"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Weak governance</a:t>
            </a:r>
          </a:p>
          <a:p>
            <a:pPr marL="342900"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Disregard for rule of law</a:t>
            </a:r>
          </a:p>
          <a:p>
            <a:pPr marL="342900"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Diversion of responsibility towards ‘other’ stakeholders;</a:t>
            </a:r>
          </a:p>
          <a:p>
            <a:pPr marL="342900"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Clear industry resistance to change</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Advertising bans are not effective</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Promoting responsible drinking </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Self-regulation</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Importance of alcohol business to economy</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Others’ behavior is the problem </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Labeling of alcohol products not effective</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Taxation of alcohol products not effective </a:t>
            </a:r>
          </a:p>
          <a:p>
            <a:pPr marL="617220" lvl="1" indent="-342900">
              <a:buFont typeface="Wingdings" panose="05000000000000000000" pitchFamily="2" charset="2"/>
              <a:buChar char="q"/>
            </a:pPr>
            <a:r>
              <a:rPr lang="en-US" dirty="0">
                <a:latin typeface="Arial" panose="020B0604020202020204" pitchFamily="34" charset="0"/>
                <a:ea typeface="Times New Roman" panose="02020603050405020304" pitchFamily="18" charset="0"/>
              </a:rPr>
              <a:t>Corporate Social Responsibility programs  </a:t>
            </a:r>
            <a:endParaRPr lang="en-US" dirty="0"/>
          </a:p>
          <a:p>
            <a:endParaRPr lang="en-US" dirty="0"/>
          </a:p>
        </p:txBody>
      </p:sp>
      <p:sp>
        <p:nvSpPr>
          <p:cNvPr id="5" name="Text Placeholder 4"/>
          <p:cNvSpPr>
            <a:spLocks noGrp="1"/>
          </p:cNvSpPr>
          <p:nvPr>
            <p:ph type="body" sz="half" idx="2"/>
          </p:nvPr>
        </p:nvSpPr>
        <p:spPr>
          <a:xfrm>
            <a:off x="8569505" y="1151408"/>
            <a:ext cx="3200400" cy="5459599"/>
          </a:xfrm>
        </p:spPr>
        <p:txBody>
          <a:bodyPr>
            <a:normAutofit fontScale="85000" lnSpcReduction="20000"/>
          </a:bodyPr>
          <a:lstStyle/>
          <a:p>
            <a:pPr>
              <a:spcBef>
                <a:spcPts val="0"/>
              </a:spcBef>
            </a:pPr>
            <a:r>
              <a:rPr lang="en-US" sz="1700" dirty="0"/>
              <a:t>Ministry of Industry</a:t>
            </a:r>
          </a:p>
          <a:p>
            <a:pPr>
              <a:spcBef>
                <a:spcPts val="0"/>
              </a:spcBef>
            </a:pPr>
            <a:r>
              <a:rPr lang="en-US" sz="1700" dirty="0"/>
              <a:t>Ministry of Social Affairs</a:t>
            </a:r>
          </a:p>
          <a:p>
            <a:pPr>
              <a:spcBef>
                <a:spcPts val="0"/>
              </a:spcBef>
            </a:pPr>
            <a:r>
              <a:rPr lang="en-US" sz="1700" dirty="0"/>
              <a:t>Ministry of Tourism</a:t>
            </a:r>
          </a:p>
          <a:p>
            <a:pPr>
              <a:spcBef>
                <a:spcPts val="0"/>
              </a:spcBef>
            </a:pPr>
            <a:r>
              <a:rPr lang="en-US" sz="1700" dirty="0"/>
              <a:t>Ministry of Youth &amp; Sports</a:t>
            </a:r>
          </a:p>
          <a:p>
            <a:pPr>
              <a:spcBef>
                <a:spcPts val="0"/>
              </a:spcBef>
            </a:pPr>
            <a:r>
              <a:rPr lang="en-US" sz="1700" dirty="0"/>
              <a:t>Mistry of Economy and Trade </a:t>
            </a:r>
          </a:p>
          <a:p>
            <a:pPr>
              <a:spcBef>
                <a:spcPts val="0"/>
              </a:spcBef>
            </a:pPr>
            <a:r>
              <a:rPr lang="en-US" sz="1700" dirty="0"/>
              <a:t>Ministry of Information</a:t>
            </a:r>
          </a:p>
          <a:p>
            <a:pPr>
              <a:spcBef>
                <a:spcPts val="0"/>
              </a:spcBef>
            </a:pPr>
            <a:r>
              <a:rPr lang="en-US" sz="1700" dirty="0"/>
              <a:t>Ministry of Justice</a:t>
            </a:r>
          </a:p>
          <a:p>
            <a:pPr>
              <a:spcBef>
                <a:spcPts val="0"/>
              </a:spcBef>
            </a:pPr>
            <a:r>
              <a:rPr lang="en-US" sz="1700" dirty="0"/>
              <a:t>Ministry of Finance</a:t>
            </a:r>
          </a:p>
          <a:p>
            <a:pPr>
              <a:spcBef>
                <a:spcPts val="0"/>
              </a:spcBef>
            </a:pPr>
            <a:r>
              <a:rPr lang="en-US" sz="1700" dirty="0"/>
              <a:t>Ministry of Public Health</a:t>
            </a:r>
          </a:p>
          <a:p>
            <a:pPr>
              <a:spcBef>
                <a:spcPts val="0"/>
              </a:spcBef>
            </a:pPr>
            <a:endParaRPr lang="en-US" sz="1700" dirty="0"/>
          </a:p>
          <a:p>
            <a:pPr>
              <a:spcBef>
                <a:spcPts val="0"/>
              </a:spcBef>
            </a:pPr>
            <a:r>
              <a:rPr lang="en-US" sz="1700" dirty="0" err="1">
                <a:solidFill>
                  <a:srgbClr val="002060"/>
                </a:solidFill>
              </a:rPr>
              <a:t>Kunhadi</a:t>
            </a:r>
            <a:endParaRPr lang="en-US" sz="1700" dirty="0">
              <a:solidFill>
                <a:srgbClr val="002060"/>
              </a:solidFill>
            </a:endParaRPr>
          </a:p>
          <a:p>
            <a:pPr>
              <a:spcBef>
                <a:spcPts val="0"/>
              </a:spcBef>
            </a:pPr>
            <a:r>
              <a:rPr lang="en-US" sz="1700" dirty="0">
                <a:solidFill>
                  <a:srgbClr val="002060"/>
                </a:solidFill>
              </a:rPr>
              <a:t>YASA</a:t>
            </a:r>
          </a:p>
          <a:p>
            <a:pPr>
              <a:spcBef>
                <a:spcPts val="0"/>
              </a:spcBef>
            </a:pPr>
            <a:r>
              <a:rPr lang="en-US" sz="1700" dirty="0">
                <a:solidFill>
                  <a:srgbClr val="002060"/>
                </a:solidFill>
              </a:rPr>
              <a:t>JAD</a:t>
            </a:r>
          </a:p>
          <a:p>
            <a:pPr>
              <a:spcBef>
                <a:spcPts val="0"/>
              </a:spcBef>
            </a:pPr>
            <a:r>
              <a:rPr lang="en-US" sz="1700" dirty="0">
                <a:solidFill>
                  <a:srgbClr val="002060"/>
                </a:solidFill>
              </a:rPr>
              <a:t>Mentor Arabia</a:t>
            </a:r>
          </a:p>
          <a:p>
            <a:pPr>
              <a:spcBef>
                <a:spcPts val="0"/>
              </a:spcBef>
            </a:pPr>
            <a:r>
              <a:rPr lang="en-US" sz="1700" dirty="0" err="1">
                <a:solidFill>
                  <a:srgbClr val="002060"/>
                </a:solidFill>
              </a:rPr>
              <a:t>Skoun</a:t>
            </a:r>
            <a:r>
              <a:rPr lang="en-US" sz="1700" dirty="0">
                <a:solidFill>
                  <a:srgbClr val="002060"/>
                </a:solidFill>
              </a:rPr>
              <a:t>-Lebanese Addictions Center</a:t>
            </a:r>
          </a:p>
          <a:p>
            <a:pPr>
              <a:spcBef>
                <a:spcPts val="0"/>
              </a:spcBef>
            </a:pPr>
            <a:r>
              <a:rPr lang="en-US" sz="1700" dirty="0">
                <a:solidFill>
                  <a:srgbClr val="002060"/>
                </a:solidFill>
              </a:rPr>
              <a:t>MENAHRA</a:t>
            </a:r>
          </a:p>
          <a:p>
            <a:pPr>
              <a:spcBef>
                <a:spcPts val="0"/>
              </a:spcBef>
            </a:pPr>
            <a:endParaRPr lang="en-US" sz="1700" dirty="0">
              <a:solidFill>
                <a:srgbClr val="002060"/>
              </a:solidFill>
            </a:endParaRPr>
          </a:p>
          <a:p>
            <a:pPr>
              <a:spcBef>
                <a:spcPts val="0"/>
              </a:spcBef>
            </a:pPr>
            <a:endParaRPr lang="en-US" sz="1700" dirty="0">
              <a:solidFill>
                <a:srgbClr val="002060"/>
              </a:solidFill>
            </a:endParaRPr>
          </a:p>
          <a:p>
            <a:pPr>
              <a:spcBef>
                <a:spcPts val="0"/>
              </a:spcBef>
            </a:pPr>
            <a:r>
              <a:rPr lang="en-US" sz="1700" dirty="0">
                <a:solidFill>
                  <a:srgbClr val="003300"/>
                </a:solidFill>
              </a:rPr>
              <a:t>Syndicate of Importers of Foodstuff, Consumer Products &amp; Drinks</a:t>
            </a:r>
          </a:p>
          <a:p>
            <a:pPr>
              <a:spcBef>
                <a:spcPts val="0"/>
              </a:spcBef>
            </a:pPr>
            <a:r>
              <a:rPr lang="en-US" sz="1700" dirty="0">
                <a:solidFill>
                  <a:srgbClr val="003300"/>
                </a:solidFill>
              </a:rPr>
              <a:t>Syndicate of Lebanese Food Industrialists</a:t>
            </a:r>
          </a:p>
          <a:p>
            <a:pPr>
              <a:spcBef>
                <a:spcPts val="0"/>
              </a:spcBef>
            </a:pPr>
            <a:r>
              <a:rPr lang="en-US" sz="1700" dirty="0">
                <a:solidFill>
                  <a:srgbClr val="003300"/>
                </a:solidFill>
              </a:rPr>
              <a:t>Syndicate of Alcohol Importers </a:t>
            </a:r>
          </a:p>
          <a:p>
            <a:pPr>
              <a:spcBef>
                <a:spcPts val="0"/>
              </a:spcBef>
            </a:pPr>
            <a:r>
              <a:rPr lang="en-US" sz="1700" dirty="0">
                <a:solidFill>
                  <a:srgbClr val="003300"/>
                </a:solidFill>
              </a:rPr>
              <a:t>Syndicate of Alcoholic Beverages Industries</a:t>
            </a:r>
          </a:p>
          <a:p>
            <a:pPr>
              <a:spcBef>
                <a:spcPts val="0"/>
              </a:spcBef>
            </a:pPr>
            <a:r>
              <a:rPr lang="en-US" sz="1700" dirty="0">
                <a:solidFill>
                  <a:srgbClr val="003300"/>
                </a:solidFill>
              </a:rPr>
              <a:t>Syndicate of Owners of Restaurants, Cafes, Night clubs and Pastries</a:t>
            </a:r>
          </a:p>
          <a:p>
            <a:pPr>
              <a:spcBef>
                <a:spcPts val="0"/>
              </a:spcBef>
            </a:pPr>
            <a:r>
              <a:rPr lang="en-US" sz="1700" dirty="0">
                <a:solidFill>
                  <a:srgbClr val="003300"/>
                </a:solidFill>
              </a:rPr>
              <a:t>Union </a:t>
            </a:r>
            <a:r>
              <a:rPr lang="en-US" sz="1700" dirty="0" err="1">
                <a:solidFill>
                  <a:srgbClr val="003300"/>
                </a:solidFill>
              </a:rPr>
              <a:t>Vinicole</a:t>
            </a:r>
            <a:r>
              <a:rPr lang="en-US" sz="1700" dirty="0">
                <a:solidFill>
                  <a:srgbClr val="003300"/>
                </a:solidFill>
              </a:rPr>
              <a:t> du </a:t>
            </a:r>
            <a:r>
              <a:rPr lang="en-US" sz="1700" dirty="0" err="1">
                <a:solidFill>
                  <a:srgbClr val="003300"/>
                </a:solidFill>
              </a:rPr>
              <a:t>Liban</a:t>
            </a:r>
            <a:r>
              <a:rPr lang="en-US" sz="1700" dirty="0">
                <a:solidFill>
                  <a:srgbClr val="003300"/>
                </a:solidFill>
              </a:rPr>
              <a:t> (UVL)</a:t>
            </a:r>
          </a:p>
          <a:p>
            <a:pPr>
              <a:spcBef>
                <a:spcPts val="0"/>
              </a:spcBef>
            </a:pPr>
            <a:endParaRPr lang="en-US" dirty="0">
              <a:solidFill>
                <a:srgbClr val="002060"/>
              </a:solidFill>
            </a:endParaRPr>
          </a:p>
          <a:p>
            <a:pPr>
              <a:spcBef>
                <a:spcPts val="0"/>
              </a:spcBef>
            </a:pPr>
            <a:endParaRPr lang="en-US" dirty="0">
              <a:solidFill>
                <a:srgbClr val="002060"/>
              </a:solidFill>
            </a:endParaRPr>
          </a:p>
          <a:p>
            <a:endParaRPr lang="en-US" dirty="0"/>
          </a:p>
        </p:txBody>
      </p:sp>
      <p:sp>
        <p:nvSpPr>
          <p:cNvPr id="2" name="Rectangle 1"/>
          <p:cNvSpPr/>
          <p:nvPr/>
        </p:nvSpPr>
        <p:spPr>
          <a:xfrm>
            <a:off x="186903" y="6211669"/>
            <a:ext cx="8124496" cy="646331"/>
          </a:xfrm>
          <a:prstGeom prst="rect">
            <a:avLst/>
          </a:prstGeom>
        </p:spPr>
        <p:txBody>
          <a:bodyPr wrap="square">
            <a:spAutoFit/>
          </a:bodyPr>
          <a:lstStyle/>
          <a:p>
            <a:r>
              <a:rPr lang="en-US" sz="1200" dirty="0"/>
              <a:t>Nakkash RT, </a:t>
            </a:r>
            <a:r>
              <a:rPr lang="en-US" sz="1200" b="1" dirty="0"/>
              <a:t>Ghandour LA, </a:t>
            </a:r>
            <a:r>
              <a:rPr lang="en-US" sz="1200" dirty="0"/>
              <a:t>Yassin N, Anouti S, </a:t>
            </a:r>
            <a:r>
              <a:rPr lang="en-US" sz="1200" dirty="0" err="1"/>
              <a:t>Chalak</a:t>
            </a:r>
            <a:r>
              <a:rPr lang="en-US" sz="1200" dirty="0"/>
              <a:t> A, Chehab S, El-</a:t>
            </a:r>
            <a:r>
              <a:rPr lang="en-US" sz="1200" dirty="0" err="1"/>
              <a:t>Aily</a:t>
            </a:r>
            <a:r>
              <a:rPr lang="en-US" sz="1200" dirty="0"/>
              <a:t> A, Afifi RA. "Everyone Has the Right to Drink Beer": A Stakeholder Analysis of Challenges to Youth Alcohol Harm-Reduction Policies in Lebanon. </a:t>
            </a:r>
            <a:r>
              <a:rPr lang="en-US" sz="1200" dirty="0" err="1"/>
              <a:t>Int</a:t>
            </a:r>
            <a:r>
              <a:rPr lang="en-US" sz="1200" dirty="0"/>
              <a:t> J Environ Res Public Health. 2019 Aug 12;16(16):2874. </a:t>
            </a:r>
            <a:r>
              <a:rPr lang="en-US" sz="1200" dirty="0" err="1"/>
              <a:t>doi</a:t>
            </a:r>
            <a:r>
              <a:rPr lang="en-US" sz="1200" dirty="0"/>
              <a:t>: 10.3390/ijerph16162874</a:t>
            </a:r>
          </a:p>
        </p:txBody>
      </p:sp>
    </p:spTree>
    <p:extLst>
      <p:ext uri="{BB962C8B-B14F-4D97-AF65-F5344CB8AC3E}">
        <p14:creationId xmlns:p14="http://schemas.microsoft.com/office/powerpoint/2010/main" val="2934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CA8413B-073D-4148-B22E-D6F608FA1BA8}"/>
              </a:ext>
            </a:extLst>
          </p:cNvPr>
          <p:cNvGraphicFramePr/>
          <p:nvPr>
            <p:extLst/>
          </p:nvPr>
        </p:nvGraphicFramePr>
        <p:xfrm>
          <a:off x="2351596" y="5512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llout: Up Arrow 4">
            <a:extLst>
              <a:ext uri="{FF2B5EF4-FFF2-40B4-BE49-F238E27FC236}">
                <a16:creationId xmlns:a16="http://schemas.microsoft.com/office/drawing/2014/main" id="{53F11C86-D354-4FB3-A3EC-C71140712EE9}"/>
              </a:ext>
            </a:extLst>
          </p:cNvPr>
          <p:cNvSpPr/>
          <p:nvPr/>
        </p:nvSpPr>
        <p:spPr>
          <a:xfrm>
            <a:off x="2423604" y="5627573"/>
            <a:ext cx="8055992" cy="1012924"/>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Guiding principles (equity, commercial influence…), Resources (M, P, T), M&amp;E, dissemination, build new partnerships/strengthen existing ones, continuous </a:t>
            </a:r>
            <a:r>
              <a:rPr lang="en-US" sz="1400" dirty="0">
                <a:solidFill>
                  <a:schemeClr val="tx1"/>
                </a:solidFill>
              </a:rPr>
              <a:t>sensitization of stakeholders</a:t>
            </a:r>
            <a:r>
              <a:rPr lang="en-US" sz="1200" dirty="0">
                <a:solidFill>
                  <a:schemeClr val="tx1"/>
                </a:solidFill>
              </a:rPr>
              <a:t>, flexibility and openness…</a:t>
            </a:r>
          </a:p>
          <a:p>
            <a:pPr algn="ctr"/>
            <a:endParaRPr lang="en-US" sz="1200" dirty="0">
              <a:solidFill>
                <a:schemeClr val="tx1"/>
              </a:solidFill>
            </a:endParaRPr>
          </a:p>
        </p:txBody>
      </p:sp>
      <p:sp>
        <p:nvSpPr>
          <p:cNvPr id="6" name="Rectangle 5">
            <a:extLst>
              <a:ext uri="{FF2B5EF4-FFF2-40B4-BE49-F238E27FC236}">
                <a16:creationId xmlns:a16="http://schemas.microsoft.com/office/drawing/2014/main" id="{C2F63E8A-4CEE-4B74-AACF-B7504EE8C5CA}"/>
              </a:ext>
            </a:extLst>
          </p:cNvPr>
          <p:cNvSpPr/>
          <p:nvPr/>
        </p:nvSpPr>
        <p:spPr>
          <a:xfrm>
            <a:off x="2266764" y="63013"/>
            <a:ext cx="8128000" cy="646331"/>
          </a:xfrm>
          <a:prstGeom prst="rect">
            <a:avLst/>
          </a:prstGeom>
        </p:spPr>
        <p:txBody>
          <a:bodyPr wrap="square">
            <a:spAutoFit/>
          </a:bodyPr>
          <a:lstStyle/>
          <a:p>
            <a:r>
              <a:rPr lang="en-US" dirty="0"/>
              <a:t>A public health approach to the development of a national alcohol policy in an under-resourced setting: The Case of Lebanon</a:t>
            </a:r>
          </a:p>
        </p:txBody>
      </p:sp>
    </p:spTree>
    <p:extLst>
      <p:ext uri="{BB962C8B-B14F-4D97-AF65-F5344CB8AC3E}">
        <p14:creationId xmlns:p14="http://schemas.microsoft.com/office/powerpoint/2010/main" val="2958256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Major Success elements </a:t>
            </a:r>
          </a:p>
        </p:txBody>
      </p:sp>
      <p:pic>
        <p:nvPicPr>
          <p:cNvPr id="3" name="Content Placeholder 7"/>
          <p:cNvPicPr>
            <a:picLocks noChangeAspect="1"/>
          </p:cNvPicPr>
          <p:nvPr/>
        </p:nvPicPr>
        <p:blipFill rotWithShape="1">
          <a:blip r:embed="rId2">
            <a:clrChange>
              <a:clrFrom>
                <a:srgbClr val="FFFFFF"/>
              </a:clrFrom>
              <a:clrTo>
                <a:srgbClr val="FFFFFF">
                  <a:alpha val="0"/>
                </a:srgbClr>
              </a:clrTo>
            </a:clrChange>
          </a:blip>
          <a:srcRect l="21335"/>
          <a:stretch/>
        </p:blipFill>
        <p:spPr>
          <a:xfrm>
            <a:off x="7656526" y="1225296"/>
            <a:ext cx="5313240" cy="3798144"/>
          </a:xfrm>
          <a:prstGeom prst="rect">
            <a:avLst/>
          </a:prstGeom>
        </p:spPr>
      </p:pic>
    </p:spTree>
    <p:extLst>
      <p:ext uri="{BB962C8B-B14F-4D97-AF65-F5344CB8AC3E}">
        <p14:creationId xmlns:p14="http://schemas.microsoft.com/office/powerpoint/2010/main" val="204243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55122" y="1466395"/>
            <a:ext cx="5515363" cy="4351338"/>
          </a:xfrm>
        </p:spPr>
        <p:txBody>
          <a:bodyPr>
            <a:noAutofit/>
          </a:bodyPr>
          <a:lstStyle/>
          <a:p>
            <a:pPr marL="0" indent="0">
              <a:lnSpc>
                <a:spcPct val="100000"/>
              </a:lnSpc>
              <a:spcBef>
                <a:spcPts val="0"/>
              </a:spcBef>
              <a:buNone/>
            </a:pPr>
            <a:r>
              <a:rPr lang="en-US" dirty="0"/>
              <a:t>Lilian Ghandour </a:t>
            </a:r>
            <a:r>
              <a:rPr lang="en-US" sz="1400" dirty="0"/>
              <a:t>(PI - Epidemiology/Biostatistics)</a:t>
            </a:r>
          </a:p>
          <a:p>
            <a:pPr marL="0" indent="0">
              <a:lnSpc>
                <a:spcPct val="100000"/>
              </a:lnSpc>
              <a:spcBef>
                <a:spcPts val="0"/>
              </a:spcBef>
              <a:buNone/>
            </a:pPr>
            <a:r>
              <a:rPr lang="en-US" dirty="0"/>
              <a:t>Nasser Yassin </a:t>
            </a:r>
            <a:r>
              <a:rPr lang="en-US" sz="1400" dirty="0"/>
              <a:t>(Health Policy)</a:t>
            </a:r>
          </a:p>
          <a:p>
            <a:pPr marL="0" indent="0">
              <a:lnSpc>
                <a:spcPct val="100000"/>
              </a:lnSpc>
              <a:spcBef>
                <a:spcPts val="0"/>
              </a:spcBef>
              <a:buNone/>
            </a:pPr>
            <a:r>
              <a:rPr lang="en-US" dirty="0"/>
              <a:t>Rima Afifi </a:t>
            </a:r>
            <a:r>
              <a:rPr lang="en-US" sz="1400" dirty="0"/>
              <a:t>(Health promotion/M&amp;E-University of Iowa)</a:t>
            </a:r>
          </a:p>
          <a:p>
            <a:pPr marL="0" indent="0">
              <a:lnSpc>
                <a:spcPct val="100000"/>
              </a:lnSpc>
              <a:spcBef>
                <a:spcPts val="0"/>
              </a:spcBef>
              <a:buNone/>
            </a:pPr>
            <a:r>
              <a:rPr lang="en-US" dirty="0"/>
              <a:t>Ali </a:t>
            </a:r>
            <a:r>
              <a:rPr lang="en-US" dirty="0" err="1"/>
              <a:t>Chalak</a:t>
            </a:r>
            <a:r>
              <a:rPr lang="en-US" dirty="0"/>
              <a:t> </a:t>
            </a:r>
            <a:r>
              <a:rPr lang="en-US" sz="1400" dirty="0"/>
              <a:t>(Applied Economics)</a:t>
            </a:r>
          </a:p>
          <a:p>
            <a:pPr marL="0" indent="0">
              <a:lnSpc>
                <a:spcPct val="100000"/>
              </a:lnSpc>
              <a:spcBef>
                <a:spcPts val="0"/>
              </a:spcBef>
              <a:buNone/>
            </a:pPr>
            <a:r>
              <a:rPr lang="en-US" dirty="0"/>
              <a:t>Rima Nakkash </a:t>
            </a:r>
            <a:r>
              <a:rPr lang="en-US" sz="1400" dirty="0"/>
              <a:t>(Health policy evaluation,  knowledge translation, and advocacy)</a:t>
            </a:r>
          </a:p>
          <a:p>
            <a:pPr marL="0" indent="0">
              <a:lnSpc>
                <a:spcPct val="100000"/>
              </a:lnSpc>
              <a:spcBef>
                <a:spcPts val="0"/>
              </a:spcBef>
              <a:buNone/>
            </a:pPr>
            <a:r>
              <a:rPr lang="en-US" dirty="0"/>
              <a:t>Aida El </a:t>
            </a:r>
            <a:r>
              <a:rPr lang="en-US" dirty="0" err="1"/>
              <a:t>Aily</a:t>
            </a:r>
            <a:r>
              <a:rPr lang="en-US" dirty="0"/>
              <a:t> </a:t>
            </a:r>
            <a:r>
              <a:rPr lang="en-US" sz="1400" dirty="0"/>
              <a:t>(project coordinator)</a:t>
            </a:r>
            <a:endParaRPr lang="en-US" dirty="0"/>
          </a:p>
          <a:p>
            <a:pPr marL="0" indent="0">
              <a:lnSpc>
                <a:spcPct val="100000"/>
              </a:lnSpc>
              <a:spcBef>
                <a:spcPts val="0"/>
              </a:spcBef>
              <a:buNone/>
            </a:pPr>
            <a:r>
              <a:rPr lang="en-US" dirty="0"/>
              <a:t>Sirine Anouti </a:t>
            </a:r>
            <a:r>
              <a:rPr lang="en-US" sz="1400" dirty="0"/>
              <a:t>(project coordinator)</a:t>
            </a:r>
            <a:endParaRPr lang="en-US" dirty="0"/>
          </a:p>
          <a:p>
            <a:pPr marL="0" indent="0">
              <a:lnSpc>
                <a:spcPct val="100000"/>
              </a:lnSpc>
              <a:spcBef>
                <a:spcPts val="0"/>
              </a:spcBef>
              <a:buNone/>
            </a:pPr>
            <a:endParaRPr lang="en-US" dirty="0"/>
          </a:p>
          <a:p>
            <a:pPr marL="0" indent="0">
              <a:lnSpc>
                <a:spcPct val="100000"/>
              </a:lnSpc>
              <a:spcBef>
                <a:spcPts val="0"/>
              </a:spcBef>
              <a:buNone/>
            </a:pPr>
            <a:r>
              <a:rPr lang="en-US" u="sng" dirty="0"/>
              <a:t>Collaborators/Consultants </a:t>
            </a:r>
          </a:p>
          <a:p>
            <a:pPr marL="0" indent="0">
              <a:lnSpc>
                <a:spcPct val="100000"/>
              </a:lnSpc>
              <a:spcBef>
                <a:spcPts val="0"/>
              </a:spcBef>
              <a:buNone/>
            </a:pPr>
            <a:r>
              <a:rPr lang="en-US" dirty="0"/>
              <a:t>Mitra Tauk </a:t>
            </a:r>
            <a:r>
              <a:rPr lang="en-US" sz="1400" dirty="0"/>
              <a:t>(Lawyer)</a:t>
            </a:r>
          </a:p>
          <a:p>
            <a:pPr marL="0" indent="0">
              <a:lnSpc>
                <a:spcPct val="100000"/>
              </a:lnSpc>
              <a:spcBef>
                <a:spcPts val="0"/>
              </a:spcBef>
              <a:buNone/>
            </a:pPr>
            <a:r>
              <a:rPr lang="en-US" dirty="0"/>
              <a:t>Fadi Al </a:t>
            </a:r>
            <a:r>
              <a:rPr lang="en-US" dirty="0" err="1"/>
              <a:t>Jardali</a:t>
            </a:r>
            <a:r>
              <a:rPr lang="en-US" dirty="0"/>
              <a:t> </a:t>
            </a:r>
            <a:r>
              <a:rPr lang="en-US" sz="1400" dirty="0"/>
              <a:t>(K2P Director) </a:t>
            </a:r>
          </a:p>
          <a:p>
            <a:pPr marL="0" indent="0">
              <a:lnSpc>
                <a:spcPct val="100000"/>
              </a:lnSpc>
              <a:spcBef>
                <a:spcPts val="0"/>
              </a:spcBef>
              <a:buNone/>
            </a:pPr>
            <a:r>
              <a:rPr lang="en-US" dirty="0"/>
              <a:t>Jessika Nicholas </a:t>
            </a:r>
            <a:r>
              <a:rPr lang="en-US" sz="1400" dirty="0"/>
              <a:t>(ArcGIS specialist)</a:t>
            </a:r>
          </a:p>
          <a:p>
            <a:pPr marL="0" indent="0">
              <a:lnSpc>
                <a:spcPct val="100000"/>
              </a:lnSpc>
              <a:spcBef>
                <a:spcPts val="0"/>
              </a:spcBef>
              <a:buNone/>
            </a:pPr>
            <a:r>
              <a:rPr lang="en-US" dirty="0"/>
              <a:t>Tamim Moussa </a:t>
            </a:r>
            <a:r>
              <a:rPr lang="en-US" sz="1400" dirty="0"/>
              <a:t>(Policy Advisor)</a:t>
            </a:r>
          </a:p>
          <a:p>
            <a:pPr marL="0" indent="0">
              <a:lnSpc>
                <a:spcPct val="100000"/>
              </a:lnSpc>
              <a:spcBef>
                <a:spcPts val="0"/>
              </a:spcBef>
              <a:buNone/>
            </a:pPr>
            <a:r>
              <a:rPr lang="en-US" dirty="0"/>
              <a:t>Local NGO’s/state officials </a:t>
            </a:r>
            <a:r>
              <a:rPr lang="en-US" sz="1400" dirty="0"/>
              <a:t>(advisory team)</a:t>
            </a: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223" y="1081380"/>
            <a:ext cx="1417674" cy="1886973"/>
          </a:xfrm>
          <a:prstGeom prst="rect">
            <a:avLst/>
          </a:prstGeom>
        </p:spPr>
      </p:pic>
      <p:pic>
        <p:nvPicPr>
          <p:cNvPr id="5" name="Picture 4"/>
          <p:cNvPicPr>
            <a:picLocks noChangeAspect="1"/>
          </p:cNvPicPr>
          <p:nvPr/>
        </p:nvPicPr>
        <p:blipFill>
          <a:blip r:embed="rId3"/>
          <a:stretch>
            <a:fillRect/>
          </a:stretch>
        </p:blipFill>
        <p:spPr>
          <a:xfrm>
            <a:off x="10247466" y="1220235"/>
            <a:ext cx="1708391" cy="1708391"/>
          </a:xfrm>
          <a:prstGeom prst="rect">
            <a:avLst/>
          </a:prstGeom>
        </p:spPr>
      </p:pic>
      <p:pic>
        <p:nvPicPr>
          <p:cNvPr id="8" name="Picture 7"/>
          <p:cNvPicPr>
            <a:picLocks noChangeAspect="1"/>
          </p:cNvPicPr>
          <p:nvPr/>
        </p:nvPicPr>
        <p:blipFill>
          <a:blip r:embed="rId4"/>
          <a:stretch>
            <a:fillRect/>
          </a:stretch>
        </p:blipFill>
        <p:spPr>
          <a:xfrm>
            <a:off x="8490346" y="1066800"/>
            <a:ext cx="1491855" cy="1857359"/>
          </a:xfrm>
          <a:prstGeom prst="rect">
            <a:avLst/>
          </a:prstGeom>
        </p:spPr>
      </p:pic>
      <p:pic>
        <p:nvPicPr>
          <p:cNvPr id="9" name="Picture 8"/>
          <p:cNvPicPr>
            <a:picLocks noChangeAspect="1"/>
          </p:cNvPicPr>
          <p:nvPr/>
        </p:nvPicPr>
        <p:blipFill>
          <a:blip r:embed="rId5"/>
          <a:stretch>
            <a:fillRect/>
          </a:stretch>
        </p:blipFill>
        <p:spPr>
          <a:xfrm>
            <a:off x="8402578" y="3041819"/>
            <a:ext cx="1667390" cy="1667390"/>
          </a:xfrm>
          <a:prstGeom prst="rect">
            <a:avLst/>
          </a:prstGeom>
        </p:spPr>
      </p:pic>
      <p:pic>
        <p:nvPicPr>
          <p:cNvPr id="10" name="Picture 9"/>
          <p:cNvPicPr>
            <a:picLocks noChangeAspect="1"/>
          </p:cNvPicPr>
          <p:nvPr/>
        </p:nvPicPr>
        <p:blipFill>
          <a:blip r:embed="rId6"/>
          <a:stretch>
            <a:fillRect/>
          </a:stretch>
        </p:blipFill>
        <p:spPr>
          <a:xfrm>
            <a:off x="6659275" y="3214513"/>
            <a:ext cx="1493569" cy="1493569"/>
          </a:xfrm>
          <a:prstGeom prst="rect">
            <a:avLst/>
          </a:prstGeom>
        </p:spPr>
      </p:pic>
      <p:pic>
        <p:nvPicPr>
          <p:cNvPr id="11" name="Picture 10"/>
          <p:cNvPicPr>
            <a:picLocks noChangeAspect="1"/>
          </p:cNvPicPr>
          <p:nvPr/>
        </p:nvPicPr>
        <p:blipFill>
          <a:blip r:embed="rId7"/>
          <a:stretch>
            <a:fillRect/>
          </a:stretch>
        </p:blipFill>
        <p:spPr>
          <a:xfrm>
            <a:off x="6697223" y="4896579"/>
            <a:ext cx="1501163" cy="1531186"/>
          </a:xfrm>
          <a:prstGeom prst="rect">
            <a:avLst/>
          </a:prstGeom>
        </p:spPr>
      </p:pic>
      <p:pic>
        <p:nvPicPr>
          <p:cNvPr id="12" name="Picture 11"/>
          <p:cNvPicPr>
            <a:picLocks noChangeAspect="1"/>
          </p:cNvPicPr>
          <p:nvPr/>
        </p:nvPicPr>
        <p:blipFill rotWithShape="1">
          <a:blip r:embed="rId8"/>
          <a:srcRect l="11785" t="29813" r="62237" b="32080"/>
          <a:stretch/>
        </p:blipFill>
        <p:spPr>
          <a:xfrm>
            <a:off x="10247466" y="3054757"/>
            <a:ext cx="1663207" cy="1641513"/>
          </a:xfrm>
          <a:prstGeom prst="rect">
            <a:avLst/>
          </a:prstGeom>
        </p:spPr>
      </p:pic>
      <p:pic>
        <p:nvPicPr>
          <p:cNvPr id="13" name="Picture 12"/>
          <p:cNvPicPr>
            <a:picLocks noChangeAspect="1"/>
          </p:cNvPicPr>
          <p:nvPr/>
        </p:nvPicPr>
        <p:blipFill>
          <a:blip r:embed="rId9"/>
          <a:stretch>
            <a:fillRect/>
          </a:stretch>
        </p:blipFill>
        <p:spPr>
          <a:xfrm>
            <a:off x="8483188" y="4826869"/>
            <a:ext cx="1621775" cy="1621775"/>
          </a:xfrm>
          <a:prstGeom prst="rect">
            <a:avLst/>
          </a:prstGeom>
        </p:spPr>
      </p:pic>
      <p:pic>
        <p:nvPicPr>
          <p:cNvPr id="15" name="Picture 14"/>
          <p:cNvPicPr>
            <a:picLocks noChangeAspect="1"/>
          </p:cNvPicPr>
          <p:nvPr/>
        </p:nvPicPr>
        <p:blipFill>
          <a:blip r:embed="rId10"/>
          <a:stretch>
            <a:fillRect/>
          </a:stretch>
        </p:blipFill>
        <p:spPr>
          <a:xfrm>
            <a:off x="10304722" y="4776630"/>
            <a:ext cx="1651135" cy="1651135"/>
          </a:xfrm>
          <a:prstGeom prst="rect">
            <a:avLst/>
          </a:prstGeom>
        </p:spPr>
      </p:pic>
      <p:sp>
        <p:nvSpPr>
          <p:cNvPr id="16" name="Title 15"/>
          <p:cNvSpPr>
            <a:spLocks noGrp="1"/>
          </p:cNvSpPr>
          <p:nvPr>
            <p:ph type="title"/>
          </p:nvPr>
        </p:nvSpPr>
        <p:spPr>
          <a:xfrm>
            <a:off x="189066" y="-75068"/>
            <a:ext cx="10058400" cy="1609344"/>
          </a:xfrm>
        </p:spPr>
        <p:txBody>
          <a:bodyPr/>
          <a:lstStyle/>
          <a:p>
            <a:r>
              <a:rPr lang="en-US" dirty="0"/>
              <a:t>Create a Multidisciplinary team</a:t>
            </a:r>
          </a:p>
        </p:txBody>
      </p:sp>
    </p:spTree>
    <p:extLst>
      <p:ext uri="{BB962C8B-B14F-4D97-AF65-F5344CB8AC3E}">
        <p14:creationId xmlns:p14="http://schemas.microsoft.com/office/powerpoint/2010/main" val="570366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034" y="1660634"/>
            <a:ext cx="6716109" cy="5037081"/>
          </a:xfrm>
          <a:prstGeom prst="rect">
            <a:avLst/>
          </a:prstGeom>
        </p:spPr>
      </p:pic>
      <p:sp>
        <p:nvSpPr>
          <p:cNvPr id="10" name="Title 9"/>
          <p:cNvSpPr>
            <a:spLocks noGrp="1"/>
          </p:cNvSpPr>
          <p:nvPr>
            <p:ph type="title"/>
          </p:nvPr>
        </p:nvSpPr>
        <p:spPr>
          <a:xfrm>
            <a:off x="332900" y="0"/>
            <a:ext cx="11200375" cy="1609344"/>
          </a:xfrm>
        </p:spPr>
        <p:txBody>
          <a:bodyPr>
            <a:normAutofit/>
          </a:bodyPr>
          <a:lstStyle/>
          <a:p>
            <a:r>
              <a:rPr lang="en-US" dirty="0"/>
              <a:t>Followed a Participatory-based approach</a:t>
            </a:r>
          </a:p>
        </p:txBody>
      </p:sp>
    </p:spTree>
    <p:extLst>
      <p:ext uri="{BB962C8B-B14F-4D97-AF65-F5344CB8AC3E}">
        <p14:creationId xmlns:p14="http://schemas.microsoft.com/office/powerpoint/2010/main" val="716239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Mobilize allies in the community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80" y="2249213"/>
            <a:ext cx="5115034" cy="38362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585" y="2249213"/>
            <a:ext cx="5136055" cy="3852041"/>
          </a:xfrm>
          <a:prstGeom prst="rect">
            <a:avLst/>
          </a:prstGeom>
        </p:spPr>
      </p:pic>
    </p:spTree>
    <p:extLst>
      <p:ext uri="{BB962C8B-B14F-4D97-AF65-F5344CB8AC3E}">
        <p14:creationId xmlns:p14="http://schemas.microsoft.com/office/powerpoint/2010/main" val="2525636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A9EE5-540B-4DC2-B517-9C280FF726B6}"/>
              </a:ext>
            </a:extLst>
          </p:cNvPr>
          <p:cNvPicPr>
            <a:picLocks noChangeAspect="1"/>
          </p:cNvPicPr>
          <p:nvPr/>
        </p:nvPicPr>
        <p:blipFill>
          <a:blip r:embed="rId2"/>
          <a:stretch>
            <a:fillRect/>
          </a:stretch>
        </p:blipFill>
        <p:spPr>
          <a:xfrm>
            <a:off x="134223" y="213438"/>
            <a:ext cx="10076838" cy="1016272"/>
          </a:xfrm>
          <a:prstGeom prst="rect">
            <a:avLst/>
          </a:prstGeom>
        </p:spPr>
      </p:pic>
      <p:pic>
        <p:nvPicPr>
          <p:cNvPr id="3" name="Picture 2">
            <a:extLst>
              <a:ext uri="{FF2B5EF4-FFF2-40B4-BE49-F238E27FC236}">
                <a16:creationId xmlns:a16="http://schemas.microsoft.com/office/drawing/2014/main" id="{F069A826-4EEE-431F-86F0-516391D0E54F}"/>
              </a:ext>
            </a:extLst>
          </p:cNvPr>
          <p:cNvPicPr>
            <a:picLocks noChangeAspect="1"/>
          </p:cNvPicPr>
          <p:nvPr/>
        </p:nvPicPr>
        <p:blipFill rotWithShape="1">
          <a:blip r:embed="rId3"/>
          <a:srcRect l="-328" t="-5008" r="328" b="53660"/>
          <a:stretch/>
        </p:blipFill>
        <p:spPr>
          <a:xfrm>
            <a:off x="2897769" y="721574"/>
            <a:ext cx="6402558" cy="754302"/>
          </a:xfrm>
          <a:prstGeom prst="rect">
            <a:avLst/>
          </a:prstGeom>
        </p:spPr>
      </p:pic>
      <p:sp>
        <p:nvSpPr>
          <p:cNvPr id="5" name="Content Placeholder 4">
            <a:extLst>
              <a:ext uri="{FF2B5EF4-FFF2-40B4-BE49-F238E27FC236}">
                <a16:creationId xmlns:a16="http://schemas.microsoft.com/office/drawing/2014/main" id="{CAFE5014-1734-4FEC-8EC2-EED1A2CBBE13}"/>
              </a:ext>
            </a:extLst>
          </p:cNvPr>
          <p:cNvSpPr>
            <a:spLocks noGrp="1"/>
          </p:cNvSpPr>
          <p:nvPr>
            <p:ph idx="1"/>
          </p:nvPr>
        </p:nvSpPr>
        <p:spPr/>
        <p:txBody>
          <a:bodyPr>
            <a:normAutofit lnSpcReduction="10000"/>
          </a:bodyPr>
          <a:lstStyle/>
          <a:p>
            <a:r>
              <a:rPr lang="en-US" dirty="0"/>
              <a:t>2016 United Nations General Assembly Special Session on drugs (UNGASS 2016), unanimously approved by the 193 Member States, has recognized </a:t>
            </a:r>
            <a:r>
              <a:rPr lang="en-US" b="1" dirty="0"/>
              <a:t>“drug addiction as a </a:t>
            </a:r>
            <a:r>
              <a:rPr lang="en-US" b="1" dirty="0">
                <a:solidFill>
                  <a:srgbClr val="C00000"/>
                </a:solidFill>
              </a:rPr>
              <a:t>complex multifactorial health disorder </a:t>
            </a:r>
            <a:r>
              <a:rPr lang="en-US" b="1" dirty="0"/>
              <a:t>characterized by chronic and relapsing nature” </a:t>
            </a:r>
            <a:r>
              <a:rPr lang="en-US" dirty="0"/>
              <a:t>that is </a:t>
            </a:r>
            <a:r>
              <a:rPr lang="en-US" b="1" dirty="0">
                <a:solidFill>
                  <a:srgbClr val="C00000"/>
                </a:solidFill>
              </a:rPr>
              <a:t>preventable</a:t>
            </a:r>
            <a:r>
              <a:rPr lang="en-US" dirty="0">
                <a:solidFill>
                  <a:srgbClr val="C00000"/>
                </a:solidFill>
              </a:rPr>
              <a:t> </a:t>
            </a:r>
            <a:r>
              <a:rPr lang="en-US" dirty="0"/>
              <a:t>and </a:t>
            </a:r>
            <a:r>
              <a:rPr lang="en-US" b="1" dirty="0"/>
              <a:t>treatable</a:t>
            </a:r>
            <a:r>
              <a:rPr lang="en-US" dirty="0"/>
              <a:t> and not the result of moral failure or a criminal behavior.</a:t>
            </a:r>
          </a:p>
          <a:p>
            <a:r>
              <a:rPr lang="en-US" dirty="0"/>
              <a:t>recognition of the need to </a:t>
            </a:r>
            <a:r>
              <a:rPr lang="en-US" dirty="0">
                <a:solidFill>
                  <a:srgbClr val="C00000"/>
                </a:solidFill>
              </a:rPr>
              <a:t>shift from a criminal justice to a </a:t>
            </a:r>
            <a:r>
              <a:rPr lang="en-US" sz="2400" dirty="0">
                <a:solidFill>
                  <a:srgbClr val="00B0F0"/>
                </a:solidFill>
              </a:rPr>
              <a:t>public health approach</a:t>
            </a:r>
            <a:r>
              <a:rPr lang="en-US" sz="2400" dirty="0">
                <a:solidFill>
                  <a:srgbClr val="C00000"/>
                </a:solidFill>
              </a:rPr>
              <a:t> </a:t>
            </a:r>
            <a:r>
              <a:rPr lang="en-US" dirty="0"/>
              <a:t>represents a major shift in mentality by United Nations Member States</a:t>
            </a:r>
          </a:p>
          <a:p>
            <a:r>
              <a:rPr lang="en-US" dirty="0"/>
              <a:t>achievement was the result of a </a:t>
            </a:r>
            <a:r>
              <a:rPr lang="en-US" dirty="0">
                <a:solidFill>
                  <a:srgbClr val="C00000"/>
                </a:solidFill>
              </a:rPr>
              <a:t>continuous dialogue between policy makers and the scientific community </a:t>
            </a:r>
            <a:r>
              <a:rPr lang="en-US" dirty="0"/>
              <a:t>during recent sessions of the United Nations Commission on Narcotic Drugs</a:t>
            </a:r>
          </a:p>
          <a:p>
            <a:r>
              <a:rPr lang="en-US" dirty="0"/>
              <a:t>also highlighted </a:t>
            </a:r>
            <a:r>
              <a:rPr lang="en-US" dirty="0">
                <a:solidFill>
                  <a:srgbClr val="C00000"/>
                </a:solidFill>
              </a:rPr>
              <a:t>evidence-based approaches to drug policy based on </a:t>
            </a:r>
            <a:r>
              <a:rPr lang="en-US" sz="2400" dirty="0">
                <a:solidFill>
                  <a:srgbClr val="00B0F0"/>
                </a:solidFill>
              </a:rPr>
              <a:t>public health principles</a:t>
            </a:r>
            <a:r>
              <a:rPr lang="en-US" dirty="0">
                <a:solidFill>
                  <a:srgbClr val="00B0F0"/>
                </a:solidFill>
              </a:rPr>
              <a:t>, </a:t>
            </a:r>
            <a:r>
              <a:rPr lang="en-US" dirty="0"/>
              <a:t>emphasizing social protection and health care instead of conviction and punishment</a:t>
            </a:r>
          </a:p>
        </p:txBody>
      </p:sp>
    </p:spTree>
    <p:extLst>
      <p:ext uri="{BB962C8B-B14F-4D97-AF65-F5344CB8AC3E}">
        <p14:creationId xmlns:p14="http://schemas.microsoft.com/office/powerpoint/2010/main" val="3578186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7FD927F5-6F57-4978-9955-3B9250D38D3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22339" y="1485515"/>
            <a:ext cx="9103987" cy="3304576"/>
          </a:xfrm>
        </p:spPr>
      </p:pic>
      <p:sp>
        <p:nvSpPr>
          <p:cNvPr id="7" name="Rectangle 6">
            <a:extLst>
              <a:ext uri="{FF2B5EF4-FFF2-40B4-BE49-F238E27FC236}">
                <a16:creationId xmlns:a16="http://schemas.microsoft.com/office/drawing/2014/main" id="{C4C44568-7A34-41E2-ADAE-0CC120FE1D45}"/>
              </a:ext>
            </a:extLst>
          </p:cNvPr>
          <p:cNvSpPr/>
          <p:nvPr/>
        </p:nvSpPr>
        <p:spPr>
          <a:xfrm>
            <a:off x="822339" y="5534561"/>
            <a:ext cx="10541876" cy="1323439"/>
          </a:xfrm>
          <a:prstGeom prst="rect">
            <a:avLst/>
          </a:prstGeom>
        </p:spPr>
        <p:txBody>
          <a:bodyPr wrap="square">
            <a:spAutoFit/>
          </a:bodyPr>
          <a:lstStyle/>
          <a:p>
            <a:r>
              <a:rPr lang="en-US" sz="2800" dirty="0"/>
              <a:t>Policy dialogue to sensitize them to the issue of underage drinking and its harms</a:t>
            </a:r>
          </a:p>
          <a:p>
            <a:pPr lvl="1"/>
            <a:endParaRPr lang="en-US" sz="2400" dirty="0"/>
          </a:p>
        </p:txBody>
      </p:sp>
      <p:sp>
        <p:nvSpPr>
          <p:cNvPr id="4" name="Title 15"/>
          <p:cNvSpPr txBox="1">
            <a:spLocks/>
          </p:cNvSpPr>
          <p:nvPr/>
        </p:nvSpPr>
        <p:spPr>
          <a:xfrm>
            <a:off x="147025" y="313815"/>
            <a:ext cx="10058400" cy="1609344"/>
          </a:xfrm>
          <a:prstGeom prst="rect">
            <a:avLst/>
          </a:prstGeom>
        </p:spPr>
        <p:txBody>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Engage stakeholders</a:t>
            </a:r>
          </a:p>
        </p:txBody>
      </p:sp>
    </p:spTree>
    <p:extLst>
      <p:ext uri="{BB962C8B-B14F-4D97-AF65-F5344CB8AC3E}">
        <p14:creationId xmlns:p14="http://schemas.microsoft.com/office/powerpoint/2010/main" val="1380754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C7B4-AD5D-40F9-A11C-2AE1A03B8598}"/>
              </a:ext>
            </a:extLst>
          </p:cNvPr>
          <p:cNvSpPr>
            <a:spLocks noGrp="1"/>
          </p:cNvSpPr>
          <p:nvPr>
            <p:ph type="title"/>
          </p:nvPr>
        </p:nvSpPr>
        <p:spPr>
          <a:xfrm>
            <a:off x="155448" y="0"/>
            <a:ext cx="10058400" cy="1609344"/>
          </a:xfrm>
        </p:spPr>
        <p:txBody>
          <a:bodyPr>
            <a:normAutofit/>
          </a:bodyPr>
          <a:lstStyle/>
          <a:p>
            <a:r>
              <a:rPr lang="en-US" sz="4800" dirty="0"/>
              <a:t>Disseminate as policy briefs</a:t>
            </a:r>
          </a:p>
        </p:txBody>
      </p:sp>
      <p:pic>
        <p:nvPicPr>
          <p:cNvPr id="4" name="Picture 3">
            <a:extLst>
              <a:ext uri="{FF2B5EF4-FFF2-40B4-BE49-F238E27FC236}">
                <a16:creationId xmlns:a16="http://schemas.microsoft.com/office/drawing/2014/main" id="{AB251D94-4C42-4E22-A909-06D471224EDE}"/>
              </a:ext>
            </a:extLst>
          </p:cNvPr>
          <p:cNvPicPr>
            <a:picLocks noChangeAspect="1"/>
          </p:cNvPicPr>
          <p:nvPr/>
        </p:nvPicPr>
        <p:blipFill>
          <a:blip r:embed="rId3"/>
          <a:stretch>
            <a:fillRect/>
          </a:stretch>
        </p:blipFill>
        <p:spPr>
          <a:xfrm>
            <a:off x="3751128" y="1775487"/>
            <a:ext cx="7759710" cy="4393694"/>
          </a:xfrm>
          <a:prstGeom prst="rect">
            <a:avLst/>
          </a:prstGeom>
        </p:spPr>
      </p:pic>
      <p:pic>
        <p:nvPicPr>
          <p:cNvPr id="5" name="Picture 4">
            <a:extLst>
              <a:ext uri="{FF2B5EF4-FFF2-40B4-BE49-F238E27FC236}">
                <a16:creationId xmlns:a16="http://schemas.microsoft.com/office/drawing/2014/main" id="{96011148-938D-40C5-81BC-0ED95B17226F}"/>
              </a:ext>
            </a:extLst>
          </p:cNvPr>
          <p:cNvPicPr>
            <a:picLocks noChangeAspect="1"/>
          </p:cNvPicPr>
          <p:nvPr/>
        </p:nvPicPr>
        <p:blipFill>
          <a:blip r:embed="rId4"/>
          <a:stretch>
            <a:fillRect/>
          </a:stretch>
        </p:blipFill>
        <p:spPr>
          <a:xfrm>
            <a:off x="347991" y="1871943"/>
            <a:ext cx="3575939" cy="4706617"/>
          </a:xfrm>
          <a:prstGeom prst="rect">
            <a:avLst/>
          </a:prstGeom>
        </p:spPr>
      </p:pic>
      <p:sp>
        <p:nvSpPr>
          <p:cNvPr id="3" name="Rectangle 2">
            <a:extLst>
              <a:ext uri="{FF2B5EF4-FFF2-40B4-BE49-F238E27FC236}">
                <a16:creationId xmlns:a16="http://schemas.microsoft.com/office/drawing/2014/main" id="{00899676-4FF9-4B85-B39E-8D0B8AE71F5A}"/>
              </a:ext>
            </a:extLst>
          </p:cNvPr>
          <p:cNvSpPr/>
          <p:nvPr/>
        </p:nvSpPr>
        <p:spPr>
          <a:xfrm>
            <a:off x="4426144" y="6169181"/>
            <a:ext cx="6409678" cy="577081"/>
          </a:xfrm>
          <a:prstGeom prst="rect">
            <a:avLst/>
          </a:prstGeom>
        </p:spPr>
        <p:txBody>
          <a:bodyPr wrap="square">
            <a:spAutoFit/>
          </a:bodyPr>
          <a:lstStyle/>
          <a:p>
            <a:r>
              <a:rPr lang="en-US" sz="1050" b="1" dirty="0"/>
              <a:t>Ghandour L, </a:t>
            </a:r>
            <a:r>
              <a:rPr lang="en-US" sz="1050" dirty="0"/>
              <a:t>Nakkash R, Afifi R, Anouti S, Saleh R, </a:t>
            </a:r>
            <a:r>
              <a:rPr lang="en-US" sz="1050" dirty="0" err="1"/>
              <a:t>Mogharbel</a:t>
            </a:r>
            <a:r>
              <a:rPr lang="en-US" sz="1050" dirty="0"/>
              <a:t> S, Jamal D, El-</a:t>
            </a:r>
            <a:r>
              <a:rPr lang="en-US" sz="1050" dirty="0" err="1"/>
              <a:t>Jardali</a:t>
            </a:r>
            <a:r>
              <a:rPr lang="en-US" sz="1050" dirty="0"/>
              <a:t> F, K2P Policy Brief Alcohol Drinking among Lebanese Youth: Delaying Initiation and Reducing Harm, January 2017 </a:t>
            </a:r>
            <a:r>
              <a:rPr lang="en-US" sz="1050" dirty="0">
                <a:hlinkClick r:id="rId5"/>
              </a:rPr>
              <a:t>https://www.aub.edu.lb/k2p/Documents/K2P_PolicyBrief_Alcohol_English_January_2017.pdf</a:t>
            </a:r>
            <a:r>
              <a:rPr lang="en-US" sz="1050" dirty="0"/>
              <a:t> </a:t>
            </a:r>
          </a:p>
        </p:txBody>
      </p:sp>
    </p:spTree>
    <p:extLst>
      <p:ext uri="{BB962C8B-B14F-4D97-AF65-F5344CB8AC3E}">
        <p14:creationId xmlns:p14="http://schemas.microsoft.com/office/powerpoint/2010/main" val="1951172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6200000">
            <a:off x="7934743" y="1880269"/>
            <a:ext cx="2812502" cy="5055963"/>
          </a:xfrm>
          <a:prstGeom prst="rect">
            <a:avLst/>
          </a:prstGeom>
        </p:spPr>
      </p:pic>
      <p:pic>
        <p:nvPicPr>
          <p:cNvPr id="5" name="Picture 4"/>
          <p:cNvPicPr>
            <a:picLocks noChangeAspect="1"/>
          </p:cNvPicPr>
          <p:nvPr/>
        </p:nvPicPr>
        <p:blipFill>
          <a:blip r:embed="rId4"/>
          <a:stretch>
            <a:fillRect/>
          </a:stretch>
        </p:blipFill>
        <p:spPr>
          <a:xfrm>
            <a:off x="369344" y="4890760"/>
            <a:ext cx="6074323" cy="1668829"/>
          </a:xfrm>
          <a:prstGeom prst="rect">
            <a:avLst/>
          </a:prstGeom>
        </p:spPr>
      </p:pic>
      <p:sp>
        <p:nvSpPr>
          <p:cNvPr id="7" name="Title 6"/>
          <p:cNvSpPr>
            <a:spLocks noGrp="1"/>
          </p:cNvSpPr>
          <p:nvPr>
            <p:ph type="title"/>
          </p:nvPr>
        </p:nvSpPr>
        <p:spPr>
          <a:xfrm>
            <a:off x="369345" y="332770"/>
            <a:ext cx="11499630" cy="1609344"/>
          </a:xfrm>
        </p:spPr>
        <p:txBody>
          <a:bodyPr>
            <a:normAutofit/>
          </a:bodyPr>
          <a:lstStyle/>
          <a:p>
            <a:r>
              <a:rPr lang="en-US" dirty="0"/>
              <a:t>Spark media interest and support </a:t>
            </a:r>
          </a:p>
        </p:txBody>
      </p:sp>
      <p:pic>
        <p:nvPicPr>
          <p:cNvPr id="3" name="Picture 2"/>
          <p:cNvPicPr>
            <a:picLocks noChangeAspect="1"/>
          </p:cNvPicPr>
          <p:nvPr/>
        </p:nvPicPr>
        <p:blipFill>
          <a:blip r:embed="rId5"/>
          <a:stretch>
            <a:fillRect/>
          </a:stretch>
        </p:blipFill>
        <p:spPr>
          <a:xfrm>
            <a:off x="153965" y="1942114"/>
            <a:ext cx="9187027" cy="2560319"/>
          </a:xfrm>
          <a:prstGeom prst="rect">
            <a:avLst/>
          </a:prstGeom>
        </p:spPr>
      </p:pic>
    </p:spTree>
    <p:extLst>
      <p:ext uri="{BB962C8B-B14F-4D97-AF65-F5344CB8AC3E}">
        <p14:creationId xmlns:p14="http://schemas.microsoft.com/office/powerpoint/2010/main" val="440396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9345" y="332770"/>
            <a:ext cx="11499630" cy="1609344"/>
          </a:xfrm>
        </p:spPr>
        <p:txBody>
          <a:bodyPr>
            <a:normAutofit/>
          </a:bodyPr>
          <a:lstStyle/>
          <a:p>
            <a:r>
              <a:rPr lang="en-US" dirty="0"/>
              <a:t>Engage with scholars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45" y="1820928"/>
            <a:ext cx="5166389" cy="3874792"/>
          </a:xfrm>
          <a:prstGeom prst="rect">
            <a:avLst/>
          </a:prstGeom>
        </p:spPr>
      </p:pic>
      <p:pic>
        <p:nvPicPr>
          <p:cNvPr id="6" name="Picture 5"/>
          <p:cNvPicPr>
            <a:picLocks noChangeAspect="1"/>
          </p:cNvPicPr>
          <p:nvPr/>
        </p:nvPicPr>
        <p:blipFill rotWithShape="1">
          <a:blip r:embed="rId4"/>
          <a:srcRect r="10561"/>
          <a:stretch/>
        </p:blipFill>
        <p:spPr>
          <a:xfrm>
            <a:off x="5832108" y="1859980"/>
            <a:ext cx="6036867" cy="3796688"/>
          </a:xfrm>
          <a:prstGeom prst="rect">
            <a:avLst/>
          </a:prstGeom>
        </p:spPr>
      </p:pic>
      <p:sp>
        <p:nvSpPr>
          <p:cNvPr id="9" name="TextBox 8"/>
          <p:cNvSpPr txBox="1"/>
          <p:nvPr/>
        </p:nvSpPr>
        <p:spPr>
          <a:xfrm>
            <a:off x="727113" y="6136395"/>
            <a:ext cx="9686050" cy="584775"/>
          </a:xfrm>
          <a:prstGeom prst="rect">
            <a:avLst/>
          </a:prstGeom>
          <a:noFill/>
        </p:spPr>
        <p:txBody>
          <a:bodyPr wrap="none" rtlCol="0">
            <a:spAutoFit/>
          </a:bodyPr>
          <a:lstStyle/>
          <a:p>
            <a:r>
              <a:rPr lang="en-US" sz="3200" dirty="0"/>
              <a:t>Local and international meetings and conferences </a:t>
            </a:r>
          </a:p>
        </p:txBody>
      </p:sp>
    </p:spTree>
    <p:extLst>
      <p:ext uri="{BB962C8B-B14F-4D97-AF65-F5344CB8AC3E}">
        <p14:creationId xmlns:p14="http://schemas.microsoft.com/office/powerpoint/2010/main" val="1767298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10957C-B256-4DBC-B881-EC72DA9F23EB}"/>
              </a:ext>
            </a:extLst>
          </p:cNvPr>
          <p:cNvPicPr>
            <a:picLocks noChangeAspect="1"/>
          </p:cNvPicPr>
          <p:nvPr/>
        </p:nvPicPr>
        <p:blipFill>
          <a:blip r:embed="rId2"/>
          <a:stretch>
            <a:fillRect/>
          </a:stretch>
        </p:blipFill>
        <p:spPr>
          <a:xfrm>
            <a:off x="1789257" y="819807"/>
            <a:ext cx="8541998" cy="5917324"/>
          </a:xfrm>
          <a:prstGeom prst="rect">
            <a:avLst/>
          </a:prstGeom>
        </p:spPr>
      </p:pic>
      <p:sp>
        <p:nvSpPr>
          <p:cNvPr id="3" name="Title 15"/>
          <p:cNvSpPr txBox="1">
            <a:spLocks/>
          </p:cNvSpPr>
          <p:nvPr/>
        </p:nvSpPr>
        <p:spPr>
          <a:xfrm>
            <a:off x="147025" y="313815"/>
            <a:ext cx="10058400" cy="1609344"/>
          </a:xfrm>
          <a:prstGeom prst="rect">
            <a:avLst/>
          </a:prstGeom>
        </p:spPr>
        <p:txBody>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Triangulate data </a:t>
            </a:r>
          </a:p>
        </p:txBody>
      </p:sp>
    </p:spTree>
    <p:extLst>
      <p:ext uri="{BB962C8B-B14F-4D97-AF65-F5344CB8AC3E}">
        <p14:creationId xmlns:p14="http://schemas.microsoft.com/office/powerpoint/2010/main" val="1193212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075774-79B4-422C-AA06-3755269C1A36}"/>
              </a:ext>
            </a:extLst>
          </p:cNvPr>
          <p:cNvPicPr>
            <a:picLocks noChangeAspect="1"/>
          </p:cNvPicPr>
          <p:nvPr/>
        </p:nvPicPr>
        <p:blipFill>
          <a:blip r:embed="rId2"/>
          <a:stretch>
            <a:fillRect/>
          </a:stretch>
        </p:blipFill>
        <p:spPr>
          <a:xfrm>
            <a:off x="1145184" y="0"/>
            <a:ext cx="9901631" cy="6858000"/>
          </a:xfrm>
          <a:prstGeom prst="rect">
            <a:avLst/>
          </a:prstGeom>
        </p:spPr>
      </p:pic>
    </p:spTree>
    <p:extLst>
      <p:ext uri="{BB962C8B-B14F-4D97-AF65-F5344CB8AC3E}">
        <p14:creationId xmlns:p14="http://schemas.microsoft.com/office/powerpoint/2010/main" val="2411424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6AF5BB-4C57-4CD4-8BFA-CF28E000B2CD}"/>
              </a:ext>
            </a:extLst>
          </p:cNvPr>
          <p:cNvPicPr>
            <a:picLocks noChangeAspect="1"/>
          </p:cNvPicPr>
          <p:nvPr/>
        </p:nvPicPr>
        <p:blipFill>
          <a:blip r:embed="rId2"/>
          <a:stretch>
            <a:fillRect/>
          </a:stretch>
        </p:blipFill>
        <p:spPr>
          <a:xfrm>
            <a:off x="1639613" y="536027"/>
            <a:ext cx="8811557" cy="6111578"/>
          </a:xfrm>
          <a:prstGeom prst="rect">
            <a:avLst/>
          </a:prstGeom>
        </p:spPr>
      </p:pic>
    </p:spTree>
    <p:extLst>
      <p:ext uri="{BB962C8B-B14F-4D97-AF65-F5344CB8AC3E}">
        <p14:creationId xmlns:p14="http://schemas.microsoft.com/office/powerpoint/2010/main" val="1487790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920F4E-AD41-49A7-B85F-72C4159F6795}"/>
              </a:ext>
            </a:extLst>
          </p:cNvPr>
          <p:cNvPicPr>
            <a:picLocks noChangeAspect="1"/>
          </p:cNvPicPr>
          <p:nvPr/>
        </p:nvPicPr>
        <p:blipFill>
          <a:blip r:embed="rId2"/>
          <a:stretch>
            <a:fillRect/>
          </a:stretch>
        </p:blipFill>
        <p:spPr>
          <a:xfrm>
            <a:off x="1339119" y="541282"/>
            <a:ext cx="8677239" cy="6016862"/>
          </a:xfrm>
          <a:prstGeom prst="rect">
            <a:avLst/>
          </a:prstGeom>
        </p:spPr>
      </p:pic>
    </p:spTree>
    <p:extLst>
      <p:ext uri="{BB962C8B-B14F-4D97-AF65-F5344CB8AC3E}">
        <p14:creationId xmlns:p14="http://schemas.microsoft.com/office/powerpoint/2010/main" val="2005781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76209-3DCA-4597-BC17-1930CF1C7583}"/>
              </a:ext>
            </a:extLst>
          </p:cNvPr>
          <p:cNvPicPr>
            <a:picLocks noChangeAspect="1"/>
          </p:cNvPicPr>
          <p:nvPr/>
        </p:nvPicPr>
        <p:blipFill>
          <a:blip r:embed="rId2"/>
          <a:stretch>
            <a:fillRect/>
          </a:stretch>
        </p:blipFill>
        <p:spPr>
          <a:xfrm>
            <a:off x="1238895" y="0"/>
            <a:ext cx="9714210" cy="6858000"/>
          </a:xfrm>
          <a:prstGeom prst="rect">
            <a:avLst/>
          </a:prstGeom>
        </p:spPr>
      </p:pic>
    </p:spTree>
    <p:extLst>
      <p:ext uri="{BB962C8B-B14F-4D97-AF65-F5344CB8AC3E}">
        <p14:creationId xmlns:p14="http://schemas.microsoft.com/office/powerpoint/2010/main" val="3805880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Opportunities </a:t>
            </a:r>
          </a:p>
        </p:txBody>
      </p:sp>
    </p:spTree>
    <p:extLst>
      <p:ext uri="{BB962C8B-B14F-4D97-AF65-F5344CB8AC3E}">
        <p14:creationId xmlns:p14="http://schemas.microsoft.com/office/powerpoint/2010/main" val="93059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2F54-51A2-4B48-9D21-98C3D30B2492}"/>
              </a:ext>
            </a:extLst>
          </p:cNvPr>
          <p:cNvSpPr>
            <a:spLocks noGrp="1"/>
          </p:cNvSpPr>
          <p:nvPr>
            <p:ph type="title"/>
          </p:nvPr>
        </p:nvSpPr>
        <p:spPr>
          <a:xfrm>
            <a:off x="204130" y="130067"/>
            <a:ext cx="11185919" cy="1609344"/>
          </a:xfrm>
        </p:spPr>
        <p:txBody>
          <a:bodyPr>
            <a:noAutofit/>
          </a:bodyPr>
          <a:lstStyle/>
          <a:p>
            <a:r>
              <a:rPr lang="en-US" sz="2800" u="sng" dirty="0">
                <a:solidFill>
                  <a:schemeClr val="tx1"/>
                </a:solidFill>
              </a:rPr>
              <a:t>eight </a:t>
            </a:r>
            <a:r>
              <a:rPr lang="en-US" sz="2800" dirty="0">
                <a:solidFill>
                  <a:schemeClr val="tx1"/>
                </a:solidFill>
              </a:rPr>
              <a:t>recommendations </a:t>
            </a:r>
            <a:r>
              <a:rPr lang="en-US" sz="2800" dirty="0"/>
              <a:t>adopted unanimously by UN Member States, UNGASS 2016</a:t>
            </a:r>
            <a:br>
              <a:rPr lang="en-US" sz="2800" dirty="0"/>
            </a:br>
            <a:endParaRPr lang="en-US" sz="2800" dirty="0"/>
          </a:p>
        </p:txBody>
      </p:sp>
      <p:sp>
        <p:nvSpPr>
          <p:cNvPr id="3" name="Content Placeholder 2">
            <a:extLst>
              <a:ext uri="{FF2B5EF4-FFF2-40B4-BE49-F238E27FC236}">
                <a16:creationId xmlns:a16="http://schemas.microsoft.com/office/drawing/2014/main" id="{B49666BB-9298-496E-9BD8-830CF023B1FF}"/>
              </a:ext>
            </a:extLst>
          </p:cNvPr>
          <p:cNvSpPr>
            <a:spLocks noGrp="1"/>
          </p:cNvSpPr>
          <p:nvPr>
            <p:ph idx="1"/>
          </p:nvPr>
        </p:nvSpPr>
        <p:spPr>
          <a:xfrm>
            <a:off x="675565" y="1207008"/>
            <a:ext cx="10202641" cy="5245866"/>
          </a:xfrm>
        </p:spPr>
        <p:txBody>
          <a:bodyPr>
            <a:normAutofit lnSpcReduction="10000"/>
          </a:bodyPr>
          <a:lstStyle/>
          <a:p>
            <a:pPr marL="457200" indent="-457200">
              <a:buFont typeface="+mj-lt"/>
              <a:buAutoNum type="arabicPeriod"/>
            </a:pPr>
            <a:r>
              <a:rPr lang="en-US" sz="1600" dirty="0"/>
              <a:t>Eliminate </a:t>
            </a:r>
            <a:r>
              <a:rPr lang="en-US" sz="1600" dirty="0">
                <a:solidFill>
                  <a:srgbClr val="C00000"/>
                </a:solidFill>
              </a:rPr>
              <a:t>stigma</a:t>
            </a:r>
            <a:r>
              <a:rPr lang="en-US" sz="1600" dirty="0"/>
              <a:t> and </a:t>
            </a:r>
            <a:r>
              <a:rPr lang="en-US" sz="1600" dirty="0">
                <a:solidFill>
                  <a:srgbClr val="C00000"/>
                </a:solidFill>
              </a:rPr>
              <a:t>discrimination</a:t>
            </a:r>
            <a:r>
              <a:rPr lang="en-US" sz="1600" dirty="0"/>
              <a:t> toward individuals with substance use disorders</a:t>
            </a:r>
          </a:p>
          <a:p>
            <a:pPr marL="457200" indent="-457200">
              <a:buFont typeface="+mj-lt"/>
              <a:buAutoNum type="arabicPeriod"/>
            </a:pPr>
            <a:r>
              <a:rPr lang="en-US" sz="1600" dirty="0"/>
              <a:t>Address substance use disorders as </a:t>
            </a:r>
            <a:r>
              <a:rPr lang="en-US" sz="1800" dirty="0">
                <a:solidFill>
                  <a:srgbClr val="C00000"/>
                </a:solidFill>
              </a:rPr>
              <a:t>public health problems </a:t>
            </a:r>
            <a:r>
              <a:rPr lang="en-US" sz="1600" dirty="0"/>
              <a:t>instead of criminal justice issues. A comprehensive public health approach should offer accessible </a:t>
            </a:r>
            <a:r>
              <a:rPr lang="en-US" sz="1600" dirty="0">
                <a:solidFill>
                  <a:srgbClr val="C00000"/>
                </a:solidFill>
              </a:rPr>
              <a:t>evidence-based </a:t>
            </a:r>
            <a:r>
              <a:rPr lang="en-US" sz="1600" dirty="0"/>
              <a:t>prevention, treatment, and recovery options to drug users, and engage those who commit criminal offences in </a:t>
            </a:r>
            <a:r>
              <a:rPr lang="en-US" sz="1600" dirty="0">
                <a:solidFill>
                  <a:srgbClr val="C00000"/>
                </a:solidFill>
              </a:rPr>
              <a:t>evidence-based</a:t>
            </a:r>
            <a:r>
              <a:rPr lang="en-US" sz="1600" dirty="0"/>
              <a:t> treatment during and following, or in lieu of, incarceration, to prevent relapse and recidivism.</a:t>
            </a:r>
          </a:p>
          <a:p>
            <a:pPr marL="457200" indent="-457200">
              <a:buFont typeface="+mj-lt"/>
              <a:buAutoNum type="arabicPeriod"/>
            </a:pPr>
            <a:r>
              <a:rPr lang="en-US" sz="1600" dirty="0"/>
              <a:t>Implement </a:t>
            </a:r>
            <a:r>
              <a:rPr lang="en-US" sz="1600" dirty="0">
                <a:solidFill>
                  <a:srgbClr val="C00000"/>
                </a:solidFill>
              </a:rPr>
              <a:t>evidence-based </a:t>
            </a:r>
            <a:r>
              <a:rPr lang="en-US" sz="1600" dirty="0"/>
              <a:t>prevention programs. </a:t>
            </a:r>
          </a:p>
          <a:p>
            <a:pPr marL="457200" indent="-457200">
              <a:buFont typeface="+mj-lt"/>
              <a:buAutoNum type="arabicPeriod"/>
            </a:pPr>
            <a:r>
              <a:rPr lang="en-US" sz="1600" dirty="0"/>
              <a:t>Implement </a:t>
            </a:r>
            <a:r>
              <a:rPr lang="en-US" sz="1600" dirty="0">
                <a:solidFill>
                  <a:srgbClr val="C00000"/>
                </a:solidFill>
              </a:rPr>
              <a:t>evidence-based</a:t>
            </a:r>
            <a:r>
              <a:rPr lang="en-US" sz="1600" dirty="0"/>
              <a:t> treatments for substance use disorders.</a:t>
            </a:r>
          </a:p>
          <a:p>
            <a:pPr marL="457200" indent="-457200">
              <a:buFont typeface="+mj-lt"/>
              <a:buAutoNum type="arabicPeriod"/>
            </a:pPr>
            <a:r>
              <a:rPr lang="en-US" sz="1600" dirty="0">
                <a:solidFill>
                  <a:srgbClr val="C00000"/>
                </a:solidFill>
              </a:rPr>
              <a:t>Collect and utilize scientific data </a:t>
            </a:r>
            <a:r>
              <a:rPr lang="en-US" sz="1600" dirty="0"/>
              <a:t>and engage scientific experts in policy making. </a:t>
            </a:r>
            <a:r>
              <a:rPr lang="en-US" sz="1800" dirty="0">
                <a:solidFill>
                  <a:srgbClr val="C00000"/>
                </a:solidFill>
              </a:rPr>
              <a:t>Reliable epidemiological data</a:t>
            </a:r>
            <a:r>
              <a:rPr lang="en-US" sz="1400" dirty="0">
                <a:solidFill>
                  <a:srgbClr val="C00000"/>
                </a:solidFill>
              </a:rPr>
              <a:t> </a:t>
            </a:r>
            <a:r>
              <a:rPr lang="en-US" sz="1400" dirty="0"/>
              <a:t>on the economic and social factors that contribute to drug use and substance use disorders should be gathered and analyzed </a:t>
            </a:r>
            <a:r>
              <a:rPr lang="en-US" sz="1400" dirty="0">
                <a:solidFill>
                  <a:srgbClr val="C00000"/>
                </a:solidFill>
              </a:rPr>
              <a:t>to drive planning and evaluation of drug policy interventions and decision making</a:t>
            </a:r>
            <a:r>
              <a:rPr lang="en-US" sz="1400" dirty="0"/>
              <a:t>. The scientific community should provide knowledge of effective prevention and treatment interventions as well as training in their implementation and ongoing evaluation. Member States should establish </a:t>
            </a:r>
            <a:r>
              <a:rPr lang="en-US" sz="1400" dirty="0">
                <a:solidFill>
                  <a:srgbClr val="C00000"/>
                </a:solidFill>
              </a:rPr>
              <a:t>national early warning systems to monitor changing drug trends</a:t>
            </a:r>
            <a:r>
              <a:rPr lang="en-US" sz="1400" dirty="0"/>
              <a:t> and identify emerging public safety and health threats</a:t>
            </a:r>
          </a:p>
          <a:p>
            <a:pPr marL="457200" indent="-457200">
              <a:buFont typeface="+mj-lt"/>
              <a:buAutoNum type="arabicPeriod"/>
            </a:pPr>
            <a:r>
              <a:rPr lang="en-US" sz="1600" dirty="0"/>
              <a:t>Engage diverse stakeholders in coordinated policy making. “…. policy makers should involve diverse stakeholders, including </a:t>
            </a:r>
            <a:r>
              <a:rPr lang="en-US" dirty="0">
                <a:solidFill>
                  <a:srgbClr val="C00000"/>
                </a:solidFill>
              </a:rPr>
              <a:t>public health</a:t>
            </a:r>
            <a:r>
              <a:rPr lang="en-US" sz="1600" dirty="0"/>
              <a:t>, education, law enforcement, science, and health care systems, as well as solicit input from countries with different cultures, resources, and experiences. </a:t>
            </a:r>
          </a:p>
          <a:p>
            <a:pPr marL="457200" indent="-457200">
              <a:buFont typeface="+mj-lt"/>
              <a:buAutoNum type="arabicPeriod"/>
            </a:pPr>
            <a:r>
              <a:rPr lang="en-US" sz="1600" dirty="0"/>
              <a:t>Support drug-related </a:t>
            </a:r>
            <a:r>
              <a:rPr lang="en-US" sz="1600" dirty="0">
                <a:solidFill>
                  <a:srgbClr val="C00000"/>
                </a:solidFill>
              </a:rPr>
              <a:t>research</a:t>
            </a:r>
          </a:p>
          <a:p>
            <a:pPr marL="457200" indent="-457200">
              <a:buFont typeface="+mj-lt"/>
              <a:buAutoNum type="arabicPeriod"/>
            </a:pPr>
            <a:r>
              <a:rPr lang="en-US" sz="1600" dirty="0"/>
              <a:t>Ensure access to scheduled medications for therapeutic use. </a:t>
            </a:r>
            <a:endParaRPr lang="en-US" sz="1600" dirty="0">
              <a:solidFill>
                <a:srgbClr val="C00000"/>
              </a:solidFill>
            </a:endParaRPr>
          </a:p>
        </p:txBody>
      </p:sp>
      <p:sp>
        <p:nvSpPr>
          <p:cNvPr id="4" name="Rectangle 3">
            <a:extLst>
              <a:ext uri="{FF2B5EF4-FFF2-40B4-BE49-F238E27FC236}">
                <a16:creationId xmlns:a16="http://schemas.microsoft.com/office/drawing/2014/main" id="{D6F55EB0-43EA-4754-9FEA-B54CA9BB0BBA}"/>
              </a:ext>
            </a:extLst>
          </p:cNvPr>
          <p:cNvSpPr/>
          <p:nvPr/>
        </p:nvSpPr>
        <p:spPr>
          <a:xfrm>
            <a:off x="3648668" y="6531271"/>
            <a:ext cx="4562826" cy="230832"/>
          </a:xfrm>
          <a:prstGeom prst="rect">
            <a:avLst/>
          </a:prstGeom>
        </p:spPr>
        <p:txBody>
          <a:bodyPr wrap="square">
            <a:spAutoFit/>
          </a:bodyPr>
          <a:lstStyle/>
          <a:p>
            <a:r>
              <a:rPr lang="en-US" sz="900" dirty="0">
                <a:hlinkClick r:id="rId3">
                  <a:extLst>
                    <a:ext uri="{A12FA001-AC4F-418D-AE19-62706E023703}">
                      <ahyp:hlinkClr xmlns:ahyp="http://schemas.microsoft.com/office/drawing/2018/hyperlinkcolor" val="tx"/>
                    </a:ext>
                  </a:extLst>
                </a:hlinkClick>
              </a:rPr>
              <a:t>https://www.ncbi.nlm.nih.gov/pmc/articles/PMC5428163/pdf/WPS-16-213.pdf</a:t>
            </a:r>
            <a:r>
              <a:rPr lang="en-US" sz="900" dirty="0"/>
              <a:t> </a:t>
            </a:r>
          </a:p>
        </p:txBody>
      </p:sp>
    </p:spTree>
    <p:extLst>
      <p:ext uri="{BB962C8B-B14F-4D97-AF65-F5344CB8AC3E}">
        <p14:creationId xmlns:p14="http://schemas.microsoft.com/office/powerpoint/2010/main" val="3168353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2EE97-89AD-4FB2-97E0-A3A99F6EF2E9}"/>
              </a:ext>
            </a:extLst>
          </p:cNvPr>
          <p:cNvPicPr>
            <a:picLocks noChangeAspect="1"/>
          </p:cNvPicPr>
          <p:nvPr/>
        </p:nvPicPr>
        <p:blipFill>
          <a:blip r:embed="rId2"/>
          <a:stretch>
            <a:fillRect/>
          </a:stretch>
        </p:blipFill>
        <p:spPr>
          <a:xfrm>
            <a:off x="548051" y="361765"/>
            <a:ext cx="4306368" cy="6134470"/>
          </a:xfrm>
          <a:prstGeom prst="rect">
            <a:avLst/>
          </a:prstGeom>
        </p:spPr>
      </p:pic>
      <p:pic>
        <p:nvPicPr>
          <p:cNvPr id="3" name="Picture 2">
            <a:extLst>
              <a:ext uri="{FF2B5EF4-FFF2-40B4-BE49-F238E27FC236}">
                <a16:creationId xmlns:a16="http://schemas.microsoft.com/office/drawing/2014/main" id="{566E215D-9C5E-42BA-A91F-99AA641E2761}"/>
              </a:ext>
            </a:extLst>
          </p:cNvPr>
          <p:cNvPicPr>
            <a:picLocks noChangeAspect="1"/>
          </p:cNvPicPr>
          <p:nvPr/>
        </p:nvPicPr>
        <p:blipFill>
          <a:blip r:embed="rId3"/>
          <a:stretch>
            <a:fillRect/>
          </a:stretch>
        </p:blipFill>
        <p:spPr>
          <a:xfrm>
            <a:off x="5225895" y="589948"/>
            <a:ext cx="6058825" cy="5482378"/>
          </a:xfrm>
          <a:prstGeom prst="rect">
            <a:avLst/>
          </a:prstGeom>
        </p:spPr>
      </p:pic>
      <p:sp>
        <p:nvSpPr>
          <p:cNvPr id="4" name="Rectangle 3">
            <a:extLst>
              <a:ext uri="{FF2B5EF4-FFF2-40B4-BE49-F238E27FC236}">
                <a16:creationId xmlns:a16="http://schemas.microsoft.com/office/drawing/2014/main" id="{36C71945-71CD-4D13-B251-7BE1F8ACD008}"/>
              </a:ext>
            </a:extLst>
          </p:cNvPr>
          <p:cNvSpPr/>
          <p:nvPr/>
        </p:nvSpPr>
        <p:spPr>
          <a:xfrm>
            <a:off x="6338656" y="3817398"/>
            <a:ext cx="1207363" cy="7368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6C71945-71CD-4D13-B251-7BE1F8ACD008}"/>
              </a:ext>
            </a:extLst>
          </p:cNvPr>
          <p:cNvSpPr/>
          <p:nvPr/>
        </p:nvSpPr>
        <p:spPr>
          <a:xfrm>
            <a:off x="6338655" y="1806766"/>
            <a:ext cx="1207363" cy="4962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0791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71A24-799A-4542-B896-B9938B802794}"/>
              </a:ext>
            </a:extLst>
          </p:cNvPr>
          <p:cNvPicPr>
            <a:picLocks noChangeAspect="1"/>
          </p:cNvPicPr>
          <p:nvPr/>
        </p:nvPicPr>
        <p:blipFill>
          <a:blip r:embed="rId2"/>
          <a:stretch>
            <a:fillRect/>
          </a:stretch>
        </p:blipFill>
        <p:spPr>
          <a:xfrm>
            <a:off x="328582" y="230909"/>
            <a:ext cx="4444164" cy="3429000"/>
          </a:xfrm>
          <a:prstGeom prst="rect">
            <a:avLst/>
          </a:prstGeom>
        </p:spPr>
      </p:pic>
      <p:pic>
        <p:nvPicPr>
          <p:cNvPr id="3" name="Picture 2">
            <a:extLst>
              <a:ext uri="{FF2B5EF4-FFF2-40B4-BE49-F238E27FC236}">
                <a16:creationId xmlns:a16="http://schemas.microsoft.com/office/drawing/2014/main" id="{D50EC710-868E-4893-943F-2A700FEB8EF8}"/>
              </a:ext>
            </a:extLst>
          </p:cNvPr>
          <p:cNvPicPr>
            <a:picLocks noChangeAspect="1"/>
          </p:cNvPicPr>
          <p:nvPr/>
        </p:nvPicPr>
        <p:blipFill>
          <a:blip r:embed="rId3"/>
          <a:stretch>
            <a:fillRect/>
          </a:stretch>
        </p:blipFill>
        <p:spPr>
          <a:xfrm>
            <a:off x="5548772" y="236682"/>
            <a:ext cx="4012163" cy="3192318"/>
          </a:xfrm>
          <a:prstGeom prst="rect">
            <a:avLst/>
          </a:prstGeom>
        </p:spPr>
      </p:pic>
      <p:pic>
        <p:nvPicPr>
          <p:cNvPr id="4" name="Picture 3">
            <a:extLst>
              <a:ext uri="{FF2B5EF4-FFF2-40B4-BE49-F238E27FC236}">
                <a16:creationId xmlns:a16="http://schemas.microsoft.com/office/drawing/2014/main" id="{D785CF89-6A46-49E4-B9C6-CFA4746C0F6A}"/>
              </a:ext>
            </a:extLst>
          </p:cNvPr>
          <p:cNvPicPr>
            <a:picLocks noChangeAspect="1"/>
          </p:cNvPicPr>
          <p:nvPr/>
        </p:nvPicPr>
        <p:blipFill>
          <a:blip r:embed="rId4"/>
          <a:stretch>
            <a:fillRect/>
          </a:stretch>
        </p:blipFill>
        <p:spPr>
          <a:xfrm>
            <a:off x="328582" y="4093873"/>
            <a:ext cx="4170892" cy="2311400"/>
          </a:xfrm>
          <a:prstGeom prst="rect">
            <a:avLst/>
          </a:prstGeom>
        </p:spPr>
      </p:pic>
      <p:pic>
        <p:nvPicPr>
          <p:cNvPr id="5" name="Picture 4">
            <a:extLst>
              <a:ext uri="{FF2B5EF4-FFF2-40B4-BE49-F238E27FC236}">
                <a16:creationId xmlns:a16="http://schemas.microsoft.com/office/drawing/2014/main" id="{DE2913F2-0E6F-42E8-B320-00A3C9DE2DF7}"/>
              </a:ext>
            </a:extLst>
          </p:cNvPr>
          <p:cNvPicPr>
            <a:picLocks noChangeAspect="1"/>
          </p:cNvPicPr>
          <p:nvPr/>
        </p:nvPicPr>
        <p:blipFill>
          <a:blip r:embed="rId5"/>
          <a:stretch>
            <a:fillRect/>
          </a:stretch>
        </p:blipFill>
        <p:spPr>
          <a:xfrm>
            <a:off x="5561664" y="3540794"/>
            <a:ext cx="3715183" cy="2864479"/>
          </a:xfrm>
          <a:prstGeom prst="rect">
            <a:avLst/>
          </a:prstGeom>
        </p:spPr>
      </p:pic>
      <p:pic>
        <p:nvPicPr>
          <p:cNvPr id="6" name="Picture 5">
            <a:extLst>
              <a:ext uri="{FF2B5EF4-FFF2-40B4-BE49-F238E27FC236}">
                <a16:creationId xmlns:a16="http://schemas.microsoft.com/office/drawing/2014/main" id="{5E08A96E-0FA9-4725-BC41-8A6C0356D3BC}"/>
              </a:ext>
            </a:extLst>
          </p:cNvPr>
          <p:cNvPicPr>
            <a:picLocks noChangeAspect="1"/>
          </p:cNvPicPr>
          <p:nvPr/>
        </p:nvPicPr>
        <p:blipFill>
          <a:blip r:embed="rId6"/>
          <a:stretch>
            <a:fillRect/>
          </a:stretch>
        </p:blipFill>
        <p:spPr>
          <a:xfrm>
            <a:off x="10336961" y="252648"/>
            <a:ext cx="1533525" cy="504825"/>
          </a:xfrm>
          <a:prstGeom prst="rect">
            <a:avLst/>
          </a:prstGeom>
        </p:spPr>
      </p:pic>
    </p:spTree>
    <p:extLst>
      <p:ext uri="{BB962C8B-B14F-4D97-AF65-F5344CB8AC3E}">
        <p14:creationId xmlns:p14="http://schemas.microsoft.com/office/powerpoint/2010/main" val="507262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EEC1E-8629-4C15-973E-94107F3062B1}"/>
              </a:ext>
            </a:extLst>
          </p:cNvPr>
          <p:cNvPicPr>
            <a:picLocks noChangeAspect="1"/>
          </p:cNvPicPr>
          <p:nvPr/>
        </p:nvPicPr>
        <p:blipFill>
          <a:blip r:embed="rId2"/>
          <a:stretch>
            <a:fillRect/>
          </a:stretch>
        </p:blipFill>
        <p:spPr>
          <a:xfrm>
            <a:off x="109537" y="1171575"/>
            <a:ext cx="2771775" cy="5686425"/>
          </a:xfrm>
          <a:prstGeom prst="rect">
            <a:avLst/>
          </a:prstGeom>
        </p:spPr>
      </p:pic>
      <p:pic>
        <p:nvPicPr>
          <p:cNvPr id="2" name="Picture 1">
            <a:extLst>
              <a:ext uri="{FF2B5EF4-FFF2-40B4-BE49-F238E27FC236}">
                <a16:creationId xmlns:a16="http://schemas.microsoft.com/office/drawing/2014/main" id="{CE24BF32-780C-48C8-97B6-7DD1AF46D434}"/>
              </a:ext>
            </a:extLst>
          </p:cNvPr>
          <p:cNvPicPr>
            <a:picLocks noChangeAspect="1"/>
          </p:cNvPicPr>
          <p:nvPr/>
        </p:nvPicPr>
        <p:blipFill>
          <a:blip r:embed="rId3"/>
          <a:stretch>
            <a:fillRect/>
          </a:stretch>
        </p:blipFill>
        <p:spPr>
          <a:xfrm>
            <a:off x="0" y="203307"/>
            <a:ext cx="2990850" cy="1266825"/>
          </a:xfrm>
          <a:prstGeom prst="rect">
            <a:avLst/>
          </a:prstGeom>
        </p:spPr>
      </p:pic>
      <p:pic>
        <p:nvPicPr>
          <p:cNvPr id="4" name="Picture 3">
            <a:extLst>
              <a:ext uri="{FF2B5EF4-FFF2-40B4-BE49-F238E27FC236}">
                <a16:creationId xmlns:a16="http://schemas.microsoft.com/office/drawing/2014/main" id="{6738C9BB-59AA-4E73-AFB5-65F268B08DCA}"/>
              </a:ext>
            </a:extLst>
          </p:cNvPr>
          <p:cNvPicPr>
            <a:picLocks noChangeAspect="1"/>
          </p:cNvPicPr>
          <p:nvPr/>
        </p:nvPicPr>
        <p:blipFill>
          <a:blip r:embed="rId4"/>
          <a:stretch>
            <a:fillRect/>
          </a:stretch>
        </p:blipFill>
        <p:spPr>
          <a:xfrm>
            <a:off x="2990849" y="434081"/>
            <a:ext cx="3981450" cy="2705100"/>
          </a:xfrm>
          <a:prstGeom prst="rect">
            <a:avLst/>
          </a:prstGeom>
        </p:spPr>
      </p:pic>
      <p:pic>
        <p:nvPicPr>
          <p:cNvPr id="5" name="Picture 4">
            <a:extLst>
              <a:ext uri="{FF2B5EF4-FFF2-40B4-BE49-F238E27FC236}">
                <a16:creationId xmlns:a16="http://schemas.microsoft.com/office/drawing/2014/main" id="{FE834CE9-2585-4635-BA46-7DAF82282F2B}"/>
              </a:ext>
            </a:extLst>
          </p:cNvPr>
          <p:cNvPicPr>
            <a:picLocks noChangeAspect="1"/>
          </p:cNvPicPr>
          <p:nvPr/>
        </p:nvPicPr>
        <p:blipFill>
          <a:blip r:embed="rId5"/>
          <a:stretch>
            <a:fillRect/>
          </a:stretch>
        </p:blipFill>
        <p:spPr>
          <a:xfrm>
            <a:off x="3222040" y="3641277"/>
            <a:ext cx="3848100" cy="2505075"/>
          </a:xfrm>
          <a:prstGeom prst="rect">
            <a:avLst/>
          </a:prstGeom>
        </p:spPr>
      </p:pic>
      <p:pic>
        <p:nvPicPr>
          <p:cNvPr id="6" name="Picture 5">
            <a:extLst>
              <a:ext uri="{FF2B5EF4-FFF2-40B4-BE49-F238E27FC236}">
                <a16:creationId xmlns:a16="http://schemas.microsoft.com/office/drawing/2014/main" id="{76B2B951-832B-4827-8199-11937BFE4799}"/>
              </a:ext>
            </a:extLst>
          </p:cNvPr>
          <p:cNvPicPr>
            <a:picLocks noChangeAspect="1"/>
          </p:cNvPicPr>
          <p:nvPr/>
        </p:nvPicPr>
        <p:blipFill>
          <a:blip r:embed="rId6"/>
          <a:stretch>
            <a:fillRect/>
          </a:stretch>
        </p:blipFill>
        <p:spPr>
          <a:xfrm>
            <a:off x="7790052" y="593417"/>
            <a:ext cx="3374219" cy="2502902"/>
          </a:xfrm>
          <a:prstGeom prst="rect">
            <a:avLst/>
          </a:prstGeom>
        </p:spPr>
      </p:pic>
      <p:pic>
        <p:nvPicPr>
          <p:cNvPr id="7" name="Picture 6">
            <a:extLst>
              <a:ext uri="{FF2B5EF4-FFF2-40B4-BE49-F238E27FC236}">
                <a16:creationId xmlns:a16="http://schemas.microsoft.com/office/drawing/2014/main" id="{ECFAFE94-9611-4C06-A5F5-EDD0D3F07800}"/>
              </a:ext>
            </a:extLst>
          </p:cNvPr>
          <p:cNvPicPr>
            <a:picLocks noChangeAspect="1"/>
          </p:cNvPicPr>
          <p:nvPr/>
        </p:nvPicPr>
        <p:blipFill>
          <a:blip r:embed="rId7"/>
          <a:stretch>
            <a:fillRect/>
          </a:stretch>
        </p:blipFill>
        <p:spPr>
          <a:xfrm>
            <a:off x="7790052" y="3641277"/>
            <a:ext cx="3109820" cy="2188115"/>
          </a:xfrm>
          <a:prstGeom prst="rect">
            <a:avLst/>
          </a:prstGeom>
        </p:spPr>
      </p:pic>
    </p:spTree>
    <p:extLst>
      <p:ext uri="{BB962C8B-B14F-4D97-AF65-F5344CB8AC3E}">
        <p14:creationId xmlns:p14="http://schemas.microsoft.com/office/powerpoint/2010/main" val="1936020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momentum </a:t>
            </a:r>
          </a:p>
        </p:txBody>
      </p:sp>
      <p:pic>
        <p:nvPicPr>
          <p:cNvPr id="3" name="Picture 2"/>
          <p:cNvPicPr>
            <a:picLocks noChangeAspect="1"/>
          </p:cNvPicPr>
          <p:nvPr/>
        </p:nvPicPr>
        <p:blipFill>
          <a:blip r:embed="rId2"/>
          <a:stretch>
            <a:fillRect/>
          </a:stretch>
        </p:blipFill>
        <p:spPr>
          <a:xfrm>
            <a:off x="1147589" y="2313541"/>
            <a:ext cx="3985659" cy="1630497"/>
          </a:xfrm>
          <a:prstGeom prst="rect">
            <a:avLst/>
          </a:prstGeom>
        </p:spPr>
      </p:pic>
      <p:pic>
        <p:nvPicPr>
          <p:cNvPr id="4" name="Picture 3"/>
          <p:cNvPicPr>
            <a:picLocks noChangeAspect="1"/>
          </p:cNvPicPr>
          <p:nvPr/>
        </p:nvPicPr>
        <p:blipFill>
          <a:blip r:embed="rId3">
            <a:clrChange>
              <a:clrFrom>
                <a:srgbClr val="FEFEFE"/>
              </a:clrFrom>
              <a:clrTo>
                <a:srgbClr val="FEFEFE">
                  <a:alpha val="0"/>
                </a:srgbClr>
              </a:clrTo>
            </a:clrChange>
          </a:blip>
          <a:stretch>
            <a:fillRect/>
          </a:stretch>
        </p:blipFill>
        <p:spPr>
          <a:xfrm>
            <a:off x="6107305" y="1898985"/>
            <a:ext cx="4937293" cy="1385465"/>
          </a:xfrm>
          <a:prstGeom prst="rect">
            <a:avLst/>
          </a:prstGeom>
        </p:spPr>
      </p:pic>
      <p:pic>
        <p:nvPicPr>
          <p:cNvPr id="5" name="Picture 4"/>
          <p:cNvPicPr>
            <a:picLocks noChangeAspect="1"/>
          </p:cNvPicPr>
          <p:nvPr/>
        </p:nvPicPr>
        <p:blipFill>
          <a:blip r:embed="rId4"/>
          <a:stretch>
            <a:fillRect/>
          </a:stretch>
        </p:blipFill>
        <p:spPr>
          <a:xfrm>
            <a:off x="949668" y="4118763"/>
            <a:ext cx="4381500" cy="1962150"/>
          </a:xfrm>
          <a:prstGeom prst="rect">
            <a:avLst/>
          </a:prstGeom>
        </p:spPr>
      </p:pic>
      <p:pic>
        <p:nvPicPr>
          <p:cNvPr id="6" name="Picture 5"/>
          <p:cNvPicPr>
            <a:picLocks noChangeAspect="1"/>
          </p:cNvPicPr>
          <p:nvPr/>
        </p:nvPicPr>
        <p:blipFill>
          <a:blip r:embed="rId5"/>
          <a:stretch>
            <a:fillRect/>
          </a:stretch>
        </p:blipFill>
        <p:spPr>
          <a:xfrm>
            <a:off x="6720288" y="3284450"/>
            <a:ext cx="3711326" cy="2623701"/>
          </a:xfrm>
          <a:prstGeom prst="rect">
            <a:avLst/>
          </a:prstGeom>
        </p:spPr>
      </p:pic>
    </p:spTree>
    <p:extLst>
      <p:ext uri="{BB962C8B-B14F-4D97-AF65-F5344CB8AC3E}">
        <p14:creationId xmlns:p14="http://schemas.microsoft.com/office/powerpoint/2010/main" val="2348781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Major threats/challenges</a:t>
            </a:r>
          </a:p>
        </p:txBody>
      </p:sp>
    </p:spTree>
    <p:extLst>
      <p:ext uri="{BB962C8B-B14F-4D97-AF65-F5344CB8AC3E}">
        <p14:creationId xmlns:p14="http://schemas.microsoft.com/office/powerpoint/2010/main" val="3540016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5FA74-1F89-4652-9B42-B5D351DBA871}"/>
              </a:ext>
            </a:extLst>
          </p:cNvPr>
          <p:cNvPicPr>
            <a:picLocks noChangeAspect="1"/>
          </p:cNvPicPr>
          <p:nvPr/>
        </p:nvPicPr>
        <p:blipFill>
          <a:blip r:embed="rId3"/>
          <a:stretch>
            <a:fillRect/>
          </a:stretch>
        </p:blipFill>
        <p:spPr>
          <a:xfrm>
            <a:off x="332528" y="0"/>
            <a:ext cx="6598940" cy="3711904"/>
          </a:xfrm>
          <a:prstGeom prst="rect">
            <a:avLst/>
          </a:prstGeom>
          <a:ln>
            <a:noFill/>
          </a:ln>
          <a:effectLst>
            <a:softEdge rad="112500"/>
          </a:effectLst>
        </p:spPr>
      </p:pic>
      <p:pic>
        <p:nvPicPr>
          <p:cNvPr id="3" name="Picture 2">
            <a:extLst>
              <a:ext uri="{FF2B5EF4-FFF2-40B4-BE49-F238E27FC236}">
                <a16:creationId xmlns:a16="http://schemas.microsoft.com/office/drawing/2014/main" id="{6AD71166-E274-4A5C-8AF4-A19E162427FC}"/>
              </a:ext>
            </a:extLst>
          </p:cNvPr>
          <p:cNvPicPr>
            <a:picLocks noChangeAspect="1"/>
          </p:cNvPicPr>
          <p:nvPr/>
        </p:nvPicPr>
        <p:blipFill>
          <a:blip r:embed="rId4"/>
          <a:stretch>
            <a:fillRect/>
          </a:stretch>
        </p:blipFill>
        <p:spPr>
          <a:xfrm>
            <a:off x="6632471" y="138638"/>
            <a:ext cx="4545602" cy="3007459"/>
          </a:xfrm>
          <a:prstGeom prst="rect">
            <a:avLst/>
          </a:prstGeom>
          <a:ln>
            <a:noFill/>
          </a:ln>
          <a:effectLst>
            <a:softEdge rad="112500"/>
          </a:effectLst>
        </p:spPr>
      </p:pic>
      <p:pic>
        <p:nvPicPr>
          <p:cNvPr id="4" name="Picture 3">
            <a:extLst>
              <a:ext uri="{FF2B5EF4-FFF2-40B4-BE49-F238E27FC236}">
                <a16:creationId xmlns:a16="http://schemas.microsoft.com/office/drawing/2014/main" id="{13C0EE59-34F1-4D53-A7B6-0204DEFC0CA3}"/>
              </a:ext>
            </a:extLst>
          </p:cNvPr>
          <p:cNvPicPr>
            <a:picLocks noChangeAspect="1"/>
          </p:cNvPicPr>
          <p:nvPr/>
        </p:nvPicPr>
        <p:blipFill>
          <a:blip r:embed="rId5"/>
          <a:stretch>
            <a:fillRect/>
          </a:stretch>
        </p:blipFill>
        <p:spPr>
          <a:xfrm>
            <a:off x="1306286" y="3535586"/>
            <a:ext cx="4789714" cy="2988167"/>
          </a:xfrm>
          <a:prstGeom prst="rect">
            <a:avLst/>
          </a:prstGeom>
          <a:ln>
            <a:noFill/>
          </a:ln>
          <a:effectLst>
            <a:softEdge rad="112500"/>
          </a:effectLst>
        </p:spPr>
      </p:pic>
      <p:pic>
        <p:nvPicPr>
          <p:cNvPr id="5" name="Picture 4">
            <a:extLst>
              <a:ext uri="{FF2B5EF4-FFF2-40B4-BE49-F238E27FC236}">
                <a16:creationId xmlns:a16="http://schemas.microsoft.com/office/drawing/2014/main" id="{D854C192-797F-402B-82D5-1564742FF06D}"/>
              </a:ext>
            </a:extLst>
          </p:cNvPr>
          <p:cNvPicPr>
            <a:picLocks noChangeAspect="1"/>
          </p:cNvPicPr>
          <p:nvPr/>
        </p:nvPicPr>
        <p:blipFill>
          <a:blip r:embed="rId6"/>
          <a:stretch>
            <a:fillRect/>
          </a:stretch>
        </p:blipFill>
        <p:spPr>
          <a:xfrm>
            <a:off x="6632471" y="3354165"/>
            <a:ext cx="4708701" cy="3169588"/>
          </a:xfrm>
          <a:prstGeom prst="rect">
            <a:avLst/>
          </a:prstGeom>
          <a:ln>
            <a:noFill/>
          </a:ln>
          <a:effectLst>
            <a:softEdge rad="112500"/>
          </a:effectLst>
        </p:spPr>
      </p:pic>
    </p:spTree>
    <p:extLst>
      <p:ext uri="{BB962C8B-B14F-4D97-AF65-F5344CB8AC3E}">
        <p14:creationId xmlns:p14="http://schemas.microsoft.com/office/powerpoint/2010/main" val="3477646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Other challenges </a:t>
            </a:r>
          </a:p>
        </p:txBody>
      </p:sp>
      <p:sp>
        <p:nvSpPr>
          <p:cNvPr id="8" name="Text Placeholder 7"/>
          <p:cNvSpPr>
            <a:spLocks noGrp="1"/>
          </p:cNvSpPr>
          <p:nvPr>
            <p:ph idx="1"/>
          </p:nvPr>
        </p:nvSpPr>
        <p:spPr/>
        <p:txBody>
          <a:bodyPr>
            <a:normAutofit/>
          </a:bodyPr>
          <a:lstStyle/>
          <a:p>
            <a:r>
              <a:rPr lang="en-US" sz="2800" dirty="0">
                <a:solidFill>
                  <a:schemeClr val="accent1"/>
                </a:solidFill>
              </a:rPr>
              <a:t>Alcohol industry/distributors </a:t>
            </a:r>
            <a:r>
              <a:rPr lang="en-US" sz="2600" dirty="0"/>
              <a:t>lobbying activities, expansion of commercial production and sophisticated marketing campaigns</a:t>
            </a:r>
          </a:p>
          <a:p>
            <a:r>
              <a:rPr lang="en-US" sz="2600" dirty="0"/>
              <a:t>Alcohol is a sensitive topic BUT socially acceptable substance </a:t>
            </a:r>
          </a:p>
          <a:p>
            <a:r>
              <a:rPr lang="en-US" sz="2600" dirty="0"/>
              <a:t>Unsustainable research funding  [lack of government funding]</a:t>
            </a:r>
          </a:p>
          <a:p>
            <a:r>
              <a:rPr lang="en-US" sz="2600" dirty="0"/>
              <a:t>Low financial and human resources for proper enforcement and monitoring of regulations and policies</a:t>
            </a:r>
          </a:p>
          <a:p>
            <a:endParaRPr lang="en-US" dirty="0">
              <a:latin typeface="Arial Narrow" panose="020B0606020202030204" pitchFamily="34" charset="0"/>
            </a:endParaRPr>
          </a:p>
          <a:p>
            <a:pPr marL="0" indent="0">
              <a:buNone/>
            </a:pPr>
            <a:endParaRPr lang="en-US" sz="3200" dirty="0">
              <a:latin typeface="Arial Narrow" panose="020B0606020202030204" pitchFamily="34" charset="0"/>
            </a:endParaRPr>
          </a:p>
        </p:txBody>
      </p:sp>
    </p:spTree>
    <p:extLst>
      <p:ext uri="{BB962C8B-B14F-4D97-AF65-F5344CB8AC3E}">
        <p14:creationId xmlns:p14="http://schemas.microsoft.com/office/powerpoint/2010/main" val="2307651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3471" y="158968"/>
            <a:ext cx="4560776" cy="6357445"/>
          </a:xfrm>
          <a:prstGeom prst="rect">
            <a:avLst/>
          </a:prstGeom>
        </p:spPr>
      </p:pic>
      <p:sp>
        <p:nvSpPr>
          <p:cNvPr id="3" name="TextBox 2"/>
          <p:cNvSpPr txBox="1"/>
          <p:nvPr/>
        </p:nvSpPr>
        <p:spPr>
          <a:xfrm>
            <a:off x="5662039" y="240804"/>
            <a:ext cx="5160578" cy="6617196"/>
          </a:xfrm>
          <a:prstGeom prst="rect">
            <a:avLst/>
          </a:prstGeom>
          <a:noFill/>
        </p:spPr>
        <p:txBody>
          <a:bodyPr wrap="square" rtlCol="0">
            <a:spAutoFit/>
          </a:bodyPr>
          <a:lstStyle/>
          <a:p>
            <a:r>
              <a:rPr lang="en-US" sz="2400" dirty="0"/>
              <a:t>To deliver an integrated range of interventions and policies, a system requires strong structural foundations:</a:t>
            </a:r>
          </a:p>
          <a:p>
            <a:endParaRPr lang="en-US" sz="2000" dirty="0"/>
          </a:p>
          <a:p>
            <a:pPr marL="342900" indent="-342900">
              <a:buFont typeface="Wingdings" panose="05000000000000000000" pitchFamily="2" charset="2"/>
              <a:buChar char="q"/>
            </a:pPr>
            <a:r>
              <a:rPr lang="en-US" sz="2400" dirty="0"/>
              <a:t>A supportive policy and legal framework; </a:t>
            </a:r>
          </a:p>
          <a:p>
            <a:pPr marL="342900" indent="-342900">
              <a:buFont typeface="Wingdings" panose="05000000000000000000" pitchFamily="2" charset="2"/>
              <a:buChar char="q"/>
            </a:pPr>
            <a:r>
              <a:rPr lang="en-US" sz="2400" dirty="0"/>
              <a:t>Scientific evidence and research </a:t>
            </a:r>
          </a:p>
          <a:p>
            <a:pPr marL="342900" indent="-342900">
              <a:buFont typeface="Wingdings" panose="05000000000000000000" pitchFamily="2" charset="2"/>
              <a:buChar char="q"/>
            </a:pPr>
            <a:r>
              <a:rPr lang="en-US" sz="2400" dirty="0"/>
              <a:t>Coordination of multiple sectors and levels (national, sub-national and municipal/ local) involved; </a:t>
            </a:r>
          </a:p>
          <a:p>
            <a:pPr marL="342900" indent="-342900">
              <a:buFont typeface="Wingdings" panose="05000000000000000000" pitchFamily="2" charset="2"/>
              <a:buChar char="q"/>
            </a:pPr>
            <a:r>
              <a:rPr lang="en-US" sz="2400" dirty="0"/>
              <a:t>Training of policy makers and practitioners; and, </a:t>
            </a:r>
          </a:p>
          <a:p>
            <a:pPr marL="342900" indent="-342900">
              <a:buFont typeface="Wingdings" panose="05000000000000000000" pitchFamily="2" charset="2"/>
              <a:buChar char="q"/>
            </a:pPr>
            <a:r>
              <a:rPr lang="en-US" sz="2400" dirty="0"/>
              <a:t>Commitment to provide adequate resources and to sustain the system in the long term</a:t>
            </a:r>
          </a:p>
          <a:p>
            <a:pPr marL="285750" indent="-285750">
              <a:buFont typeface="Arial" panose="020B0604020202020204" pitchFamily="34" charset="0"/>
              <a:buChar char="•"/>
            </a:pPr>
            <a:endParaRPr lang="en-US" sz="2000" dirty="0"/>
          </a:p>
        </p:txBody>
      </p:sp>
      <p:sp>
        <p:nvSpPr>
          <p:cNvPr id="4" name="Rectangle 3"/>
          <p:cNvSpPr/>
          <p:nvPr/>
        </p:nvSpPr>
        <p:spPr>
          <a:xfrm>
            <a:off x="308471" y="4879550"/>
            <a:ext cx="4340645" cy="923330"/>
          </a:xfrm>
          <a:prstGeom prst="rect">
            <a:avLst/>
          </a:prstGeom>
        </p:spPr>
        <p:txBody>
          <a:bodyPr wrap="square">
            <a:spAutoFit/>
          </a:bodyPr>
          <a:lstStyle/>
          <a:p>
            <a:r>
              <a:rPr lang="en-US" i="1" dirty="0"/>
              <a:t>A single prevention intervention that is often isolated and limited in its timeframe and reach does NOT work!</a:t>
            </a:r>
          </a:p>
        </p:txBody>
      </p:sp>
    </p:spTree>
    <p:extLst>
      <p:ext uri="{BB962C8B-B14F-4D97-AF65-F5344CB8AC3E}">
        <p14:creationId xmlns:p14="http://schemas.microsoft.com/office/powerpoint/2010/main" val="3499993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challenges </a:t>
            </a:r>
          </a:p>
        </p:txBody>
      </p:sp>
      <p:sp>
        <p:nvSpPr>
          <p:cNvPr id="3" name="Content Placeholder 2"/>
          <p:cNvSpPr>
            <a:spLocks noGrp="1"/>
          </p:cNvSpPr>
          <p:nvPr>
            <p:ph sz="half" idx="1"/>
          </p:nvPr>
        </p:nvSpPr>
        <p:spPr/>
        <p:txBody>
          <a:bodyPr/>
          <a:lstStyle/>
          <a:p>
            <a:pPr marL="0" indent="0">
              <a:buNone/>
            </a:pPr>
            <a:r>
              <a:rPr lang="en-US" b="1" dirty="0"/>
              <a:t>SDG elements</a:t>
            </a:r>
            <a:r>
              <a:rPr lang="en-US" dirty="0"/>
              <a:t> that </a:t>
            </a:r>
            <a:r>
              <a:rPr lang="en-US" b="1" dirty="0"/>
              <a:t>threaten alcohol policy advances</a:t>
            </a:r>
            <a:endParaRPr lang="en-US" dirty="0"/>
          </a:p>
          <a:p>
            <a:r>
              <a:rPr lang="en-US" dirty="0"/>
              <a:t> SDG elements that emphasize “partnerships with the private sector” are being used by leading alcohol producers to push forward their agenda – </a:t>
            </a:r>
            <a:r>
              <a:rPr lang="en-US" i="1" dirty="0"/>
              <a:t>“project themselves as partners in progress rather than vectors of an industrial epidemic”. </a:t>
            </a:r>
            <a:r>
              <a:rPr lang="en-US" sz="2400" baseline="-25000" dirty="0"/>
              <a:t>(Commentary in the Lancet by Jeff Collin and Sally </a:t>
            </a:r>
            <a:r>
              <a:rPr lang="en-US" sz="2400" baseline="-25000" dirty="0" err="1"/>
              <a:t>Casswell</a:t>
            </a:r>
            <a:r>
              <a:rPr lang="en-US" sz="2400" baseline="-25000" dirty="0"/>
              <a:t>, 2016)</a:t>
            </a:r>
          </a:p>
          <a:p>
            <a:pPr marL="0" indent="0">
              <a:buNone/>
            </a:pPr>
            <a:endParaRPr lang="en-US" baseline="-25000" dirty="0"/>
          </a:p>
        </p:txBody>
      </p:sp>
      <p:sp>
        <p:nvSpPr>
          <p:cNvPr id="6" name="Content Placeholder 5"/>
          <p:cNvSpPr>
            <a:spLocks noGrp="1"/>
          </p:cNvSpPr>
          <p:nvPr>
            <p:ph sz="half" idx="2"/>
          </p:nvPr>
        </p:nvSpPr>
        <p:spPr>
          <a:xfrm>
            <a:off x="6364223" y="2194560"/>
            <a:ext cx="4850947" cy="4206240"/>
          </a:xfrm>
        </p:spPr>
        <p:txBody>
          <a:bodyPr/>
          <a:lstStyle/>
          <a:p>
            <a:pPr marL="0" indent="0">
              <a:buNone/>
            </a:pPr>
            <a:r>
              <a:rPr lang="en-US" b="1" dirty="0"/>
              <a:t>Incoherent messages by high level health agencies </a:t>
            </a:r>
          </a:p>
          <a:p>
            <a:r>
              <a:rPr lang="en-US" dirty="0"/>
              <a:t>At a UN high level meeting on NCDs, NYC Sept 2011—there was no place for tobacco there, but Diageo and Saab Miller were there as part of a Civil Society Delegation -- &gt; possibility of partnerships to reduce burden of NCDs risk factors!!!</a:t>
            </a:r>
          </a:p>
          <a:p>
            <a:endParaRPr lang="en-US" dirty="0"/>
          </a:p>
        </p:txBody>
      </p:sp>
    </p:spTree>
    <p:extLst>
      <p:ext uri="{BB962C8B-B14F-4D97-AF65-F5344CB8AC3E}">
        <p14:creationId xmlns:p14="http://schemas.microsoft.com/office/powerpoint/2010/main" val="2826500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760" y="175525"/>
            <a:ext cx="8296217" cy="3326204"/>
          </a:xfrm>
          <a:prstGeom prst="rect">
            <a:avLst/>
          </a:prstGeom>
        </p:spPr>
      </p:pic>
      <p:pic>
        <p:nvPicPr>
          <p:cNvPr id="3" name="Picture 2"/>
          <p:cNvPicPr>
            <a:picLocks noChangeAspect="1"/>
          </p:cNvPicPr>
          <p:nvPr/>
        </p:nvPicPr>
        <p:blipFill>
          <a:blip r:embed="rId3"/>
          <a:stretch>
            <a:fillRect/>
          </a:stretch>
        </p:blipFill>
        <p:spPr>
          <a:xfrm>
            <a:off x="495760" y="3501729"/>
            <a:ext cx="9725025" cy="3152775"/>
          </a:xfrm>
          <a:prstGeom prst="rect">
            <a:avLst/>
          </a:prstGeom>
          <a:ln w="38100">
            <a:solidFill>
              <a:srgbClr val="C00000"/>
            </a:solidFill>
          </a:ln>
        </p:spPr>
      </p:pic>
    </p:spTree>
    <p:extLst>
      <p:ext uri="{BB962C8B-B14F-4D97-AF65-F5344CB8AC3E}">
        <p14:creationId xmlns:p14="http://schemas.microsoft.com/office/powerpoint/2010/main" val="1574338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2ECB6-3B4E-4795-BE33-D7CE5D946097}"/>
              </a:ext>
            </a:extLst>
          </p:cNvPr>
          <p:cNvPicPr>
            <a:picLocks noChangeAspect="1"/>
          </p:cNvPicPr>
          <p:nvPr/>
        </p:nvPicPr>
        <p:blipFill>
          <a:blip r:embed="rId3"/>
          <a:stretch>
            <a:fillRect/>
          </a:stretch>
        </p:blipFill>
        <p:spPr>
          <a:xfrm>
            <a:off x="352862" y="176824"/>
            <a:ext cx="4305300" cy="1571625"/>
          </a:xfrm>
          <a:prstGeom prst="rect">
            <a:avLst/>
          </a:prstGeom>
        </p:spPr>
      </p:pic>
      <p:sp>
        <p:nvSpPr>
          <p:cNvPr id="4" name="Content Placeholder 3">
            <a:extLst>
              <a:ext uri="{FF2B5EF4-FFF2-40B4-BE49-F238E27FC236}">
                <a16:creationId xmlns:a16="http://schemas.microsoft.com/office/drawing/2014/main" id="{C4FAA94C-5AC2-48CD-97D3-F140E4E7205F}"/>
              </a:ext>
            </a:extLst>
          </p:cNvPr>
          <p:cNvSpPr>
            <a:spLocks noGrp="1"/>
          </p:cNvSpPr>
          <p:nvPr>
            <p:ph idx="1"/>
          </p:nvPr>
        </p:nvSpPr>
        <p:spPr/>
        <p:txBody>
          <a:bodyPr>
            <a:noAutofit/>
          </a:bodyPr>
          <a:lstStyle/>
          <a:p>
            <a:pPr marL="0" indent="0">
              <a:lnSpc>
                <a:spcPct val="100000"/>
              </a:lnSpc>
              <a:spcBef>
                <a:spcPts val="0"/>
              </a:spcBef>
              <a:buNone/>
            </a:pPr>
            <a:r>
              <a:rPr lang="en-US" sz="2800" dirty="0"/>
              <a:t>Related APHA Policy Statements</a:t>
            </a:r>
          </a:p>
          <a:p>
            <a:pPr>
              <a:lnSpc>
                <a:spcPct val="100000"/>
              </a:lnSpc>
              <a:spcBef>
                <a:spcPts val="0"/>
              </a:spcBef>
            </a:pPr>
            <a:r>
              <a:rPr lang="en-US" dirty="0"/>
              <a:t>APHA Policy Statement 8817 – A </a:t>
            </a:r>
            <a:r>
              <a:rPr lang="en-US" dirty="0">
                <a:solidFill>
                  <a:srgbClr val="C00000"/>
                </a:solidFill>
              </a:rPr>
              <a:t>Public Health Response </a:t>
            </a:r>
            <a:r>
              <a:rPr lang="en-US" dirty="0"/>
              <a:t>to the War on Drugs: Reducing Alcohol, Tobacco and Other Drug Problems among the Nation’s Youth</a:t>
            </a:r>
            <a:r>
              <a:rPr lang="en-US" baseline="30000" dirty="0"/>
              <a:t>[1]</a:t>
            </a:r>
            <a:br>
              <a:rPr lang="en-US" dirty="0"/>
            </a:br>
            <a:r>
              <a:rPr lang="en-US" dirty="0"/>
              <a:t>APHA Policy Statement 7121 – </a:t>
            </a:r>
            <a:r>
              <a:rPr lang="en-US" dirty="0">
                <a:solidFill>
                  <a:srgbClr val="C00000"/>
                </a:solidFill>
              </a:rPr>
              <a:t>Substance Abuse as a Public Health Problem</a:t>
            </a:r>
            <a:r>
              <a:rPr lang="en-US" baseline="30000" dirty="0">
                <a:solidFill>
                  <a:srgbClr val="C00000"/>
                </a:solidFill>
              </a:rPr>
              <a:t>[2]</a:t>
            </a:r>
            <a:br>
              <a:rPr lang="en-US" dirty="0"/>
            </a:br>
            <a:r>
              <a:rPr lang="en-US" dirty="0"/>
              <a:t>APHA Policy Statement 9123 – Social Practice of Mass Imprisonment</a:t>
            </a:r>
            <a:r>
              <a:rPr lang="en-US" baseline="30000" dirty="0"/>
              <a:t>[3]</a:t>
            </a:r>
            <a:br>
              <a:rPr lang="en-US" dirty="0"/>
            </a:br>
            <a:r>
              <a:rPr lang="en-US" dirty="0"/>
              <a:t>APHA Policy Statement 9415 – Syringe and Needle Exchange and HIV Disease</a:t>
            </a:r>
            <a:r>
              <a:rPr lang="en-US" baseline="30000" dirty="0"/>
              <a:t>[4]</a:t>
            </a:r>
            <a:br>
              <a:rPr lang="en-US" dirty="0"/>
            </a:br>
            <a:r>
              <a:rPr lang="en-US" dirty="0"/>
              <a:t>APHA Policy Statement 2002-12 – Syringe Prescription to Reduce Disease Related to Injection Drug Use</a:t>
            </a:r>
            <a:r>
              <a:rPr lang="en-US" baseline="30000" dirty="0"/>
              <a:t>[5]</a:t>
            </a:r>
            <a:br>
              <a:rPr lang="en-US" dirty="0"/>
            </a:br>
            <a:r>
              <a:rPr lang="en-US" dirty="0"/>
              <a:t>APHA Policy Statement 8931 – Illicit Drug Use and HIV Protection</a:t>
            </a:r>
            <a:r>
              <a:rPr lang="en-US" baseline="30000" dirty="0"/>
              <a:t>[6]</a:t>
            </a:r>
            <a:br>
              <a:rPr lang="en-US" dirty="0"/>
            </a:br>
            <a:r>
              <a:rPr lang="en-US" dirty="0"/>
              <a:t>APHA Policy Statement LB-12-02 – Preventing Overdose Through Education and Naloxone Distribution</a:t>
            </a:r>
            <a:r>
              <a:rPr lang="en-US" baseline="30000" dirty="0"/>
              <a:t>[7] </a:t>
            </a:r>
            <a:br>
              <a:rPr lang="en-US" dirty="0"/>
            </a:br>
            <a:r>
              <a:rPr lang="en-US" dirty="0"/>
              <a:t>APHA Policy Statement 7015 – Narcotic Epidemic</a:t>
            </a:r>
            <a:r>
              <a:rPr lang="en-US" baseline="30000" dirty="0"/>
              <a:t>[8]</a:t>
            </a:r>
            <a:br>
              <a:rPr lang="en-US" dirty="0"/>
            </a:br>
            <a:r>
              <a:rPr lang="en-US" dirty="0"/>
              <a:t>APHA Policy Statement 6907 – Drug Abuse</a:t>
            </a:r>
            <a:r>
              <a:rPr lang="en-US" baseline="30000" dirty="0"/>
              <a:t>[9]</a:t>
            </a:r>
            <a:endParaRPr lang="en-US" dirty="0"/>
          </a:p>
          <a:p>
            <a:pPr>
              <a:lnSpc>
                <a:spcPct val="100000"/>
              </a:lnSpc>
              <a:spcBef>
                <a:spcPts val="0"/>
              </a:spcBef>
            </a:pPr>
            <a:endParaRPr lang="en-US" dirty="0"/>
          </a:p>
        </p:txBody>
      </p:sp>
      <p:pic>
        <p:nvPicPr>
          <p:cNvPr id="5" name="Picture 4">
            <a:extLst>
              <a:ext uri="{FF2B5EF4-FFF2-40B4-BE49-F238E27FC236}">
                <a16:creationId xmlns:a16="http://schemas.microsoft.com/office/drawing/2014/main" id="{DE91A711-B521-4375-BB91-A002B726D033}"/>
              </a:ext>
            </a:extLst>
          </p:cNvPr>
          <p:cNvPicPr>
            <a:picLocks noChangeAspect="1"/>
          </p:cNvPicPr>
          <p:nvPr/>
        </p:nvPicPr>
        <p:blipFill>
          <a:blip r:embed="rId4"/>
          <a:stretch>
            <a:fillRect/>
          </a:stretch>
        </p:blipFill>
        <p:spPr>
          <a:xfrm>
            <a:off x="5179109" y="243980"/>
            <a:ext cx="5457825" cy="1219200"/>
          </a:xfrm>
          <a:prstGeom prst="rect">
            <a:avLst/>
          </a:prstGeom>
        </p:spPr>
      </p:pic>
      <p:sp>
        <p:nvSpPr>
          <p:cNvPr id="6" name="Rectangle 5">
            <a:extLst>
              <a:ext uri="{FF2B5EF4-FFF2-40B4-BE49-F238E27FC236}">
                <a16:creationId xmlns:a16="http://schemas.microsoft.com/office/drawing/2014/main" id="{9D52E1C3-CA83-42B5-8749-F05584C59D5D}"/>
              </a:ext>
            </a:extLst>
          </p:cNvPr>
          <p:cNvSpPr/>
          <p:nvPr/>
        </p:nvSpPr>
        <p:spPr>
          <a:xfrm>
            <a:off x="3617739" y="6614020"/>
            <a:ext cx="5567690" cy="230832"/>
          </a:xfrm>
          <a:prstGeom prst="rect">
            <a:avLst/>
          </a:prstGeom>
        </p:spPr>
        <p:txBody>
          <a:bodyPr wrap="square">
            <a:spAutoFit/>
          </a:bodyPr>
          <a:lstStyle/>
          <a:p>
            <a:r>
              <a:rPr lang="en-US" sz="900" dirty="0">
                <a:hlinkClick r:id="rId5">
                  <a:extLst>
                    <a:ext uri="{A12FA001-AC4F-418D-AE19-62706E023703}">
                      <ahyp:hlinkClr xmlns:ahyp="http://schemas.microsoft.com/office/drawing/2018/hyperlinkcolor" val="tx"/>
                    </a:ext>
                  </a:extLst>
                </a:hlinkClick>
              </a:rPr>
              <a:t>https://www.apha.org/policies-and-advocacy/public-health-policy-statements/policy-database/</a:t>
            </a:r>
            <a:endParaRPr lang="en-US" sz="900" dirty="0"/>
          </a:p>
        </p:txBody>
      </p:sp>
    </p:spTree>
    <p:extLst>
      <p:ext uri="{BB962C8B-B14F-4D97-AF65-F5344CB8AC3E}">
        <p14:creationId xmlns:p14="http://schemas.microsoft.com/office/powerpoint/2010/main" val="18170423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Ways forward</a:t>
            </a:r>
          </a:p>
        </p:txBody>
      </p:sp>
      <p:sp>
        <p:nvSpPr>
          <p:cNvPr id="3" name="Content Placeholder 2"/>
          <p:cNvSpPr>
            <a:spLocks noGrp="1"/>
          </p:cNvSpPr>
          <p:nvPr>
            <p:ph sz="half" idx="1"/>
          </p:nvPr>
        </p:nvSpPr>
        <p:spPr/>
        <p:txBody>
          <a:bodyPr>
            <a:noAutofit/>
          </a:bodyPr>
          <a:lstStyle/>
          <a:p>
            <a:pPr marL="0" indent="0">
              <a:buNone/>
            </a:pPr>
            <a:r>
              <a:rPr lang="en-US" sz="2400" b="1" dirty="0"/>
              <a:t>Research/DATA:</a:t>
            </a:r>
          </a:p>
          <a:p>
            <a:r>
              <a:rPr lang="en-US" sz="2400" dirty="0"/>
              <a:t>Set up continuous data monitoring systems </a:t>
            </a:r>
          </a:p>
          <a:p>
            <a:r>
              <a:rPr lang="en-US" sz="2400" dirty="0"/>
              <a:t>Evaluate adapted programs implemented at the family, school, and individual levels [ensure contextualization]</a:t>
            </a:r>
          </a:p>
          <a:p>
            <a:r>
              <a:rPr lang="en-US" sz="2400" dirty="0"/>
              <a:t>Improve access to data and data-sharing mechanisms [public/private agencies]</a:t>
            </a:r>
          </a:p>
        </p:txBody>
      </p:sp>
      <p:sp>
        <p:nvSpPr>
          <p:cNvPr id="5" name="Content Placeholder 4"/>
          <p:cNvSpPr>
            <a:spLocks noGrp="1"/>
          </p:cNvSpPr>
          <p:nvPr>
            <p:ph sz="half" idx="2"/>
          </p:nvPr>
        </p:nvSpPr>
        <p:spPr/>
        <p:txBody>
          <a:bodyPr>
            <a:normAutofit/>
          </a:bodyPr>
          <a:lstStyle/>
          <a:p>
            <a:pPr marL="0" indent="0">
              <a:buNone/>
            </a:pPr>
            <a:r>
              <a:rPr lang="en-US" sz="2400" b="1" dirty="0"/>
              <a:t>PARTNERSHIPS</a:t>
            </a:r>
          </a:p>
          <a:p>
            <a:r>
              <a:rPr lang="en-US" sz="2400" dirty="0"/>
              <a:t>Mobilize allies to create a solid sustainable team of advocates</a:t>
            </a:r>
          </a:p>
          <a:p>
            <a:r>
              <a:rPr lang="en-US" sz="2400" dirty="0"/>
              <a:t>Bring together state agencies, active NGOs, academicians including epidemiologists and basic scientists, activists and others to diversify perspectives to the data-driven planning process</a:t>
            </a:r>
            <a:endParaRPr lang="en-US" sz="1800" dirty="0"/>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902263" y="350024"/>
            <a:ext cx="3071756" cy="2096712"/>
          </a:xfrm>
          <a:prstGeom prst="rect">
            <a:avLst/>
          </a:prstGeom>
        </p:spPr>
      </p:pic>
    </p:spTree>
    <p:extLst>
      <p:ext uri="{BB962C8B-B14F-4D97-AF65-F5344CB8AC3E}">
        <p14:creationId xmlns:p14="http://schemas.microsoft.com/office/powerpoint/2010/main" val="291380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8518109" y="973553"/>
            <a:ext cx="3200400" cy="3291840"/>
          </a:xfrm>
        </p:spPr>
        <p:txBody>
          <a:bodyPr>
            <a:noAutofit/>
          </a:bodyPr>
          <a:lstStyle/>
          <a:p>
            <a:r>
              <a:rPr lang="en-US" sz="3200" dirty="0"/>
              <a:t>The road is long</a:t>
            </a:r>
          </a:p>
        </p:txBody>
      </p:sp>
      <p:pic>
        <p:nvPicPr>
          <p:cNvPr id="3" name="Picture 2"/>
          <p:cNvPicPr>
            <a:picLocks noChangeAspect="1"/>
          </p:cNvPicPr>
          <p:nvPr/>
        </p:nvPicPr>
        <p:blipFill>
          <a:blip r:embed="rId3">
            <a:clrChange>
              <a:clrFrom>
                <a:srgbClr val="F7F7F7"/>
              </a:clrFrom>
              <a:clrTo>
                <a:srgbClr val="F7F7F7">
                  <a:alpha val="0"/>
                </a:srgbClr>
              </a:clrTo>
            </a:clrChange>
          </a:blip>
          <a:stretch>
            <a:fillRect/>
          </a:stretch>
        </p:blipFill>
        <p:spPr>
          <a:xfrm>
            <a:off x="7511467" y="2177554"/>
            <a:ext cx="5194225" cy="3161702"/>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78676" y="-475592"/>
            <a:ext cx="7620000" cy="7620000"/>
          </a:xfrm>
          <a:prstGeom prst="rect">
            <a:avLst/>
          </a:prstGeom>
        </p:spPr>
      </p:pic>
      <p:sp>
        <p:nvSpPr>
          <p:cNvPr id="10" name="Rectangle 9"/>
          <p:cNvSpPr/>
          <p:nvPr/>
        </p:nvSpPr>
        <p:spPr>
          <a:xfrm>
            <a:off x="2795752" y="5935388"/>
            <a:ext cx="6096000" cy="646331"/>
          </a:xfrm>
          <a:prstGeom prst="rect">
            <a:avLst/>
          </a:prstGeom>
        </p:spPr>
        <p:txBody>
          <a:bodyPr>
            <a:spAutoFit/>
          </a:bodyPr>
          <a:lstStyle/>
          <a:p>
            <a:pPr>
              <a:spcBef>
                <a:spcPts val="0"/>
              </a:spcBef>
            </a:pPr>
            <a:r>
              <a:rPr lang="en-US" dirty="0"/>
              <a:t>Email: </a:t>
            </a:r>
            <a:r>
              <a:rPr lang="en-US" dirty="0">
                <a:hlinkClick r:id="rId5"/>
              </a:rPr>
              <a:t>lg01@aub.edu.lb</a:t>
            </a:r>
            <a:r>
              <a:rPr lang="en-US" dirty="0"/>
              <a:t> </a:t>
            </a:r>
          </a:p>
          <a:p>
            <a:pPr>
              <a:spcBef>
                <a:spcPts val="0"/>
              </a:spcBef>
            </a:pPr>
            <a:r>
              <a:rPr lang="en-US" dirty="0"/>
              <a:t>Twitter: @LilianGhandour </a:t>
            </a:r>
          </a:p>
        </p:txBody>
      </p:sp>
      <p:pic>
        <p:nvPicPr>
          <p:cNvPr id="11" name="Picture 10">
            <a:extLst>
              <a:ext uri="{FF2B5EF4-FFF2-40B4-BE49-F238E27FC236}">
                <a16:creationId xmlns:a16="http://schemas.microsoft.com/office/drawing/2014/main" id="{4109E201-E413-48DC-B8C6-B683B3FD7FE8}"/>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5542013" y="6197677"/>
            <a:ext cx="384042" cy="384042"/>
          </a:xfrm>
          <a:prstGeom prst="rect">
            <a:avLst/>
          </a:prstGeom>
        </p:spPr>
      </p:pic>
    </p:spTree>
    <p:extLst>
      <p:ext uri="{BB962C8B-B14F-4D97-AF65-F5344CB8AC3E}">
        <p14:creationId xmlns:p14="http://schemas.microsoft.com/office/powerpoint/2010/main" val="155265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95" y="170531"/>
            <a:ext cx="10160000" cy="1143000"/>
          </a:xfrm>
        </p:spPr>
        <p:txBody>
          <a:bodyPr/>
          <a:lstStyle/>
          <a:p>
            <a:r>
              <a:rPr lang="en-US" dirty="0"/>
              <a:t>The Public Health Approach? </a:t>
            </a:r>
          </a:p>
        </p:txBody>
      </p:sp>
      <p:sp>
        <p:nvSpPr>
          <p:cNvPr id="5" name="Rectangle 4"/>
          <p:cNvSpPr/>
          <p:nvPr/>
        </p:nvSpPr>
        <p:spPr>
          <a:xfrm>
            <a:off x="185895" y="1356666"/>
            <a:ext cx="6096000" cy="830997"/>
          </a:xfrm>
          <a:prstGeom prst="rect">
            <a:avLst/>
          </a:prstGeom>
        </p:spPr>
        <p:txBody>
          <a:bodyPr>
            <a:spAutoFit/>
          </a:bodyPr>
          <a:lstStyle/>
          <a:p>
            <a:r>
              <a:rPr lang="en-US" sz="1600" b="1" dirty="0">
                <a:solidFill>
                  <a:srgbClr val="000000"/>
                </a:solidFill>
                <a:latin typeface="Lato"/>
              </a:rPr>
              <a:t>Step 1: Define and Monitor the Problem</a:t>
            </a:r>
          </a:p>
          <a:p>
            <a:r>
              <a:rPr lang="en-US" sz="1600" dirty="0">
                <a:solidFill>
                  <a:srgbClr val="000000"/>
                </a:solidFill>
                <a:latin typeface="Lato"/>
              </a:rPr>
              <a:t>The first step in preventing </a:t>
            </a:r>
            <a:r>
              <a:rPr lang="en-US" sz="1600" dirty="0">
                <a:solidFill>
                  <a:srgbClr val="0070C0"/>
                </a:solidFill>
                <a:latin typeface="Lato"/>
              </a:rPr>
              <a:t>[substance use] </a:t>
            </a:r>
            <a:r>
              <a:rPr lang="en-US" sz="1600" dirty="0">
                <a:solidFill>
                  <a:srgbClr val="000000"/>
                </a:solidFill>
                <a:latin typeface="Lato"/>
              </a:rPr>
              <a:t>is to understand the "who", "what", "when", "where" and "how" associated with it.  </a:t>
            </a:r>
            <a:endParaRPr lang="en-US" sz="1600" b="0" i="0" dirty="0">
              <a:solidFill>
                <a:srgbClr val="000000"/>
              </a:solidFill>
              <a:effectLst/>
              <a:latin typeface="Lato"/>
            </a:endParaRPr>
          </a:p>
        </p:txBody>
      </p:sp>
      <p:sp>
        <p:nvSpPr>
          <p:cNvPr id="6" name="Rectangle 5"/>
          <p:cNvSpPr/>
          <p:nvPr/>
        </p:nvSpPr>
        <p:spPr>
          <a:xfrm>
            <a:off x="185895" y="2308730"/>
            <a:ext cx="6096000" cy="1077218"/>
          </a:xfrm>
          <a:prstGeom prst="rect">
            <a:avLst/>
          </a:prstGeom>
        </p:spPr>
        <p:txBody>
          <a:bodyPr>
            <a:spAutoFit/>
          </a:bodyPr>
          <a:lstStyle/>
          <a:p>
            <a:r>
              <a:rPr lang="en-US" sz="1600" b="1" dirty="0">
                <a:solidFill>
                  <a:srgbClr val="000000"/>
                </a:solidFill>
                <a:latin typeface="Lato"/>
              </a:rPr>
              <a:t>Step 2: Identify Risk and Protective Factors</a:t>
            </a:r>
          </a:p>
          <a:p>
            <a:r>
              <a:rPr lang="en-US" sz="1600" dirty="0">
                <a:solidFill>
                  <a:srgbClr val="000000"/>
                </a:solidFill>
                <a:latin typeface="Lato"/>
              </a:rPr>
              <a:t>It is important to understand what factors protect people or put them at risk for </a:t>
            </a:r>
            <a:r>
              <a:rPr lang="en-US" sz="1600" dirty="0">
                <a:solidFill>
                  <a:srgbClr val="0070C0"/>
                </a:solidFill>
                <a:latin typeface="Lato"/>
              </a:rPr>
              <a:t>[substance use] </a:t>
            </a:r>
            <a:r>
              <a:rPr lang="en-US" sz="1600" dirty="0">
                <a:solidFill>
                  <a:srgbClr val="000000"/>
                </a:solidFill>
                <a:latin typeface="Lato"/>
              </a:rPr>
              <a:t>. Risk and protective factors help identify where prevention efforts need to be focused.</a:t>
            </a:r>
            <a:endParaRPr lang="en-US" sz="1600" b="0" i="0" dirty="0">
              <a:solidFill>
                <a:srgbClr val="000000"/>
              </a:solidFill>
              <a:effectLst/>
              <a:latin typeface="Lato"/>
            </a:endParaRPr>
          </a:p>
        </p:txBody>
      </p:sp>
      <p:sp>
        <p:nvSpPr>
          <p:cNvPr id="7" name="Rectangle 6"/>
          <p:cNvSpPr/>
          <p:nvPr/>
        </p:nvSpPr>
        <p:spPr>
          <a:xfrm>
            <a:off x="185895" y="3507015"/>
            <a:ext cx="6096000" cy="1323439"/>
          </a:xfrm>
          <a:prstGeom prst="rect">
            <a:avLst/>
          </a:prstGeom>
        </p:spPr>
        <p:txBody>
          <a:bodyPr>
            <a:spAutoFit/>
          </a:bodyPr>
          <a:lstStyle/>
          <a:p>
            <a:r>
              <a:rPr lang="en-US" sz="1600" b="1" dirty="0">
                <a:solidFill>
                  <a:srgbClr val="000000"/>
                </a:solidFill>
                <a:latin typeface="Lato"/>
              </a:rPr>
              <a:t>Step 3: Develop and Test Prevention Strategies</a:t>
            </a:r>
          </a:p>
          <a:p>
            <a:r>
              <a:rPr lang="en-US" sz="1600" dirty="0">
                <a:solidFill>
                  <a:srgbClr val="000000"/>
                </a:solidFill>
                <a:latin typeface="Lato"/>
              </a:rPr>
              <a:t>Data from needs assessments, community surveys, stakeholder interviews, and focus groups are useful for adopting an evidence-based approach to program planning, implementation and evaluation. </a:t>
            </a:r>
            <a:endParaRPr lang="en-US" sz="1600" b="0" i="0" dirty="0">
              <a:solidFill>
                <a:srgbClr val="000000"/>
              </a:solidFill>
              <a:effectLst/>
              <a:latin typeface="Lato"/>
            </a:endParaRPr>
          </a:p>
        </p:txBody>
      </p:sp>
      <p:sp>
        <p:nvSpPr>
          <p:cNvPr id="8" name="Rectangle 7"/>
          <p:cNvSpPr/>
          <p:nvPr/>
        </p:nvSpPr>
        <p:spPr>
          <a:xfrm>
            <a:off x="185895" y="4943389"/>
            <a:ext cx="5975208" cy="1323439"/>
          </a:xfrm>
          <a:prstGeom prst="rect">
            <a:avLst/>
          </a:prstGeom>
        </p:spPr>
        <p:txBody>
          <a:bodyPr wrap="square">
            <a:spAutoFit/>
          </a:bodyPr>
          <a:lstStyle/>
          <a:p>
            <a:r>
              <a:rPr lang="en-US" sz="1600" b="1" dirty="0">
                <a:solidFill>
                  <a:srgbClr val="000000"/>
                </a:solidFill>
                <a:latin typeface="Lato"/>
              </a:rPr>
              <a:t>Step 4:</a:t>
            </a:r>
            <a:r>
              <a:rPr lang="en-US" sz="1600" dirty="0">
                <a:solidFill>
                  <a:srgbClr val="000000"/>
                </a:solidFill>
                <a:latin typeface="Lato"/>
              </a:rPr>
              <a:t> </a:t>
            </a:r>
            <a:r>
              <a:rPr lang="en-US" sz="1600" b="1" dirty="0">
                <a:solidFill>
                  <a:srgbClr val="000000"/>
                </a:solidFill>
                <a:latin typeface="Lato"/>
              </a:rPr>
              <a:t>Assure Widespread Adoption</a:t>
            </a:r>
          </a:p>
          <a:p>
            <a:r>
              <a:rPr lang="en-US" sz="1600" dirty="0">
                <a:solidFill>
                  <a:srgbClr val="000000"/>
                </a:solidFill>
                <a:latin typeface="Lato"/>
              </a:rPr>
              <a:t>Communities are encouraged to implement evidence-based programs and to evaluate the program's success. Dissemination techniques to promote widespread adoption include training, networking, technical assistance, and evaluation.</a:t>
            </a:r>
            <a:endParaRPr lang="en-US" sz="1600" b="0" i="0" dirty="0">
              <a:solidFill>
                <a:srgbClr val="000000"/>
              </a:solidFill>
              <a:effectLst/>
              <a:latin typeface="Lato"/>
            </a:endParaRPr>
          </a:p>
        </p:txBody>
      </p:sp>
      <p:sp>
        <p:nvSpPr>
          <p:cNvPr id="9" name="Rectangle 8"/>
          <p:cNvSpPr/>
          <p:nvPr/>
        </p:nvSpPr>
        <p:spPr>
          <a:xfrm>
            <a:off x="3394144" y="6564358"/>
            <a:ext cx="5039643" cy="246221"/>
          </a:xfrm>
          <a:prstGeom prst="rect">
            <a:avLst/>
          </a:prstGeom>
        </p:spPr>
        <p:txBody>
          <a:bodyPr wrap="square">
            <a:spAutoFit/>
          </a:bodyPr>
          <a:lstStyle/>
          <a:p>
            <a:r>
              <a:rPr lang="en-US" sz="1000" dirty="0">
                <a:hlinkClick r:id="rId3">
                  <a:extLst>
                    <a:ext uri="{A12FA001-AC4F-418D-AE19-62706E023703}">
                      <ahyp:hlinkClr xmlns:ahyp="http://schemas.microsoft.com/office/drawing/2018/hyperlinkcolor" val="tx"/>
                    </a:ext>
                  </a:extLst>
                </a:hlinkClick>
              </a:rPr>
              <a:t>https://www.cdc.gov/violenceprevention/overview/publichealthapproach.html</a:t>
            </a:r>
            <a:r>
              <a:rPr lang="en-US" sz="1000" dirty="0"/>
              <a:t> </a:t>
            </a:r>
          </a:p>
        </p:txBody>
      </p:sp>
      <p:pic>
        <p:nvPicPr>
          <p:cNvPr id="11" name="Picture 10">
            <a:extLst>
              <a:ext uri="{FF2B5EF4-FFF2-40B4-BE49-F238E27FC236}">
                <a16:creationId xmlns:a16="http://schemas.microsoft.com/office/drawing/2014/main" id="{2296DDAB-15ED-4B01-9096-CCE621B974F7}"/>
              </a:ext>
            </a:extLst>
          </p:cNvPr>
          <p:cNvPicPr>
            <a:picLocks noChangeAspect="1"/>
          </p:cNvPicPr>
          <p:nvPr/>
        </p:nvPicPr>
        <p:blipFill>
          <a:blip r:embed="rId4"/>
          <a:stretch>
            <a:fillRect/>
          </a:stretch>
        </p:blipFill>
        <p:spPr>
          <a:xfrm>
            <a:off x="6845616" y="1913845"/>
            <a:ext cx="5258444" cy="3343898"/>
          </a:xfrm>
          <a:prstGeom prst="rect">
            <a:avLst/>
          </a:prstGeom>
        </p:spPr>
      </p:pic>
    </p:spTree>
    <p:extLst>
      <p:ext uri="{BB962C8B-B14F-4D97-AF65-F5344CB8AC3E}">
        <p14:creationId xmlns:p14="http://schemas.microsoft.com/office/powerpoint/2010/main" val="3646050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D18C7AD-77BA-4489-9701-6777AAF03D13}"/>
              </a:ext>
            </a:extLst>
          </p:cNvPr>
          <p:cNvPicPr>
            <a:picLocks noGrp="1" noChangeAspect="1"/>
          </p:cNvPicPr>
          <p:nvPr>
            <p:ph sz="half" idx="2"/>
          </p:nvPr>
        </p:nvPicPr>
        <p:blipFill>
          <a:blip r:embed="rId3">
            <a:clrChange>
              <a:clrFrom>
                <a:srgbClr val="FFFFFF"/>
              </a:clrFrom>
              <a:clrTo>
                <a:srgbClr val="FFFFFF">
                  <a:alpha val="0"/>
                </a:srgbClr>
              </a:clrTo>
            </a:clrChange>
          </a:blip>
          <a:stretch>
            <a:fillRect/>
          </a:stretch>
        </p:blipFill>
        <p:spPr>
          <a:xfrm>
            <a:off x="6400800" y="903890"/>
            <a:ext cx="5451001" cy="5524047"/>
          </a:xfrm>
        </p:spPr>
      </p:pic>
      <p:sp>
        <p:nvSpPr>
          <p:cNvPr id="2" name="Title 1"/>
          <p:cNvSpPr>
            <a:spLocks noGrp="1"/>
          </p:cNvSpPr>
          <p:nvPr>
            <p:ph type="title"/>
          </p:nvPr>
        </p:nvSpPr>
        <p:spPr>
          <a:xfrm>
            <a:off x="176469" y="148435"/>
            <a:ext cx="10058400" cy="1609344"/>
          </a:xfrm>
        </p:spPr>
        <p:txBody>
          <a:bodyPr/>
          <a:lstStyle/>
          <a:p>
            <a:pPr>
              <a:defRPr/>
            </a:pPr>
            <a:r>
              <a:rPr lang="en-US" sz="4400" dirty="0"/>
              <a:t>Core functions of public health</a:t>
            </a:r>
            <a:endParaRPr lang="en-US" dirty="0"/>
          </a:p>
        </p:txBody>
      </p:sp>
      <p:sp>
        <p:nvSpPr>
          <p:cNvPr id="15363" name="Content Placeholder 2"/>
          <p:cNvSpPr>
            <a:spLocks noGrp="1"/>
          </p:cNvSpPr>
          <p:nvPr>
            <p:ph sz="half" idx="1"/>
          </p:nvPr>
        </p:nvSpPr>
        <p:spPr>
          <a:xfrm>
            <a:off x="262759" y="2312629"/>
            <a:ext cx="5675586" cy="3026626"/>
          </a:xfrm>
          <a:effectLst>
            <a:softEdge rad="31750"/>
          </a:effectLst>
        </p:spPr>
        <p:txBody>
          <a:bodyPr>
            <a:normAutofit/>
          </a:bodyPr>
          <a:lstStyle/>
          <a:p>
            <a:pPr marL="0" indent="0" eaLnBrk="1" hangingPunct="1">
              <a:lnSpc>
                <a:spcPct val="90000"/>
              </a:lnSpc>
              <a:buNone/>
            </a:pPr>
            <a:r>
              <a:rPr lang="en-US" altLang="en-US" sz="3600" dirty="0">
                <a:latin typeface="+mj-lt"/>
              </a:rPr>
              <a:t>Epidemiology is the</a:t>
            </a:r>
          </a:p>
          <a:p>
            <a:pPr marL="0" indent="0" eaLnBrk="1" hangingPunct="1">
              <a:lnSpc>
                <a:spcPct val="90000"/>
              </a:lnSpc>
              <a:buNone/>
            </a:pPr>
            <a:r>
              <a:rPr lang="en-US" altLang="en-US" sz="3600" dirty="0">
                <a:latin typeface="+mj-lt"/>
              </a:rPr>
              <a:t>BASIC SCIENCE of </a:t>
            </a:r>
            <a:r>
              <a:rPr lang="en-US" altLang="en-US" sz="3600" dirty="0">
                <a:solidFill>
                  <a:srgbClr val="C00000"/>
                </a:solidFill>
                <a:latin typeface="+mj-lt"/>
              </a:rPr>
              <a:t>PUBLIC HEALTH</a:t>
            </a:r>
          </a:p>
          <a:p>
            <a:pPr marL="0" indent="0" eaLnBrk="1" hangingPunct="1">
              <a:lnSpc>
                <a:spcPct val="90000"/>
              </a:lnSpc>
              <a:buNone/>
            </a:pPr>
            <a:endParaRPr lang="en-US" altLang="en-US" sz="3600" dirty="0">
              <a:latin typeface="+mj-lt"/>
            </a:endParaRPr>
          </a:p>
          <a:p>
            <a:pPr marL="0" indent="0" eaLnBrk="1" hangingPunct="1">
              <a:lnSpc>
                <a:spcPct val="90000"/>
              </a:lnSpc>
              <a:buNone/>
            </a:pPr>
            <a:r>
              <a:rPr lang="en-US" altLang="en-US" sz="3600" dirty="0">
                <a:latin typeface="+mj-lt"/>
              </a:rPr>
              <a:t>EVALUATION should be ONGOING</a:t>
            </a:r>
          </a:p>
          <a:p>
            <a:pPr marL="0" indent="0" eaLnBrk="1" hangingPunct="1">
              <a:lnSpc>
                <a:spcPct val="90000"/>
              </a:lnSpc>
              <a:buNone/>
            </a:pPr>
            <a:endParaRPr lang="en-US" altLang="en-US" sz="3600" dirty="0">
              <a:solidFill>
                <a:srgbClr val="C00000"/>
              </a:solidFill>
              <a:latin typeface="+mj-lt"/>
            </a:endParaRPr>
          </a:p>
          <a:p>
            <a:pPr marL="0" indent="0" eaLnBrk="1" hangingPunct="1">
              <a:lnSpc>
                <a:spcPct val="90000"/>
              </a:lnSpc>
              <a:buNone/>
            </a:pPr>
            <a:endParaRPr lang="en-US" altLang="en-US" sz="3600" dirty="0">
              <a:solidFill>
                <a:srgbClr val="C00000"/>
              </a:solidFill>
              <a:latin typeface="+mj-lt"/>
            </a:endParaRPr>
          </a:p>
        </p:txBody>
      </p:sp>
      <p:sp>
        <p:nvSpPr>
          <p:cNvPr id="8" name="Text Placeholder 1">
            <a:extLst>
              <a:ext uri="{FF2B5EF4-FFF2-40B4-BE49-F238E27FC236}">
                <a16:creationId xmlns:a16="http://schemas.microsoft.com/office/drawing/2014/main" id="{8780563B-3BCA-4A4F-803C-BC02E0108947}"/>
              </a:ext>
            </a:extLst>
          </p:cNvPr>
          <p:cNvSpPr txBox="1">
            <a:spLocks/>
          </p:cNvSpPr>
          <p:nvPr/>
        </p:nvSpPr>
        <p:spPr>
          <a:xfrm>
            <a:off x="0" y="6373368"/>
            <a:ext cx="8229600" cy="6096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nSpc>
                <a:spcPct val="100000"/>
              </a:lnSpc>
              <a:spcBef>
                <a:spcPts val="0"/>
              </a:spcBef>
              <a:buNone/>
            </a:pPr>
            <a:r>
              <a:rPr lang="en-US" sz="1200" dirty="0">
                <a:latin typeface="Calibri" pitchFamily="34" charset="0"/>
              </a:rPr>
              <a:t>Source of core functions: Institute of Medicine. </a:t>
            </a:r>
            <a:r>
              <a:rPr lang="en-US" sz="1200" i="1" dirty="0">
                <a:latin typeface="Calibri" pitchFamily="34" charset="0"/>
              </a:rPr>
              <a:t>The Future of Public Health</a:t>
            </a:r>
            <a:r>
              <a:rPr lang="en-US" sz="1200" dirty="0">
                <a:latin typeface="Calibri" pitchFamily="34" charset="0"/>
              </a:rPr>
              <a:t>. 1988.</a:t>
            </a:r>
          </a:p>
          <a:p>
            <a:pPr marL="0" indent="0">
              <a:lnSpc>
                <a:spcPct val="100000"/>
              </a:lnSpc>
              <a:spcBef>
                <a:spcPts val="0"/>
              </a:spcBef>
              <a:buNone/>
            </a:pPr>
            <a:r>
              <a:rPr lang="en-US" sz="1200" dirty="0">
                <a:latin typeface="Calibri" pitchFamily="34" charset="0"/>
                <a:hlinkClick r:id="rId4">
                  <a:extLst>
                    <a:ext uri="{A12FA001-AC4F-418D-AE19-62706E023703}">
                      <ahyp:hlinkClr xmlns:ahyp="http://schemas.microsoft.com/office/drawing/2018/hyperlinkcolor" val="tx"/>
                    </a:ext>
                  </a:extLst>
                </a:hlinkClick>
              </a:rPr>
              <a:t>Ten Essential Public Health Services</a:t>
            </a:r>
            <a:r>
              <a:rPr lang="en-US" sz="1200" dirty="0">
                <a:latin typeface="Calibri" pitchFamily="34" charset="0"/>
              </a:rPr>
              <a:t>: </a:t>
            </a:r>
            <a:r>
              <a:rPr lang="en-US" sz="1200" dirty="0">
                <a:latin typeface="Calibri" pitchFamily="34" charset="0"/>
                <a:hlinkClick r:id="rId5">
                  <a:extLst>
                    <a:ext uri="{A12FA001-AC4F-418D-AE19-62706E023703}">
                      <ahyp:hlinkClr xmlns:ahyp="http://schemas.microsoft.com/office/drawing/2018/hyperlinkcolor" val="tx"/>
                    </a:ext>
                  </a:extLst>
                </a:hlinkClick>
              </a:rPr>
              <a:t>Core Public Health Functions Steering  Committee</a:t>
            </a:r>
            <a:r>
              <a:rPr lang="en-US" sz="1200" dirty="0">
                <a:latin typeface="Calibri" pitchFamily="34" charset="0"/>
              </a:rPr>
              <a:t>, 1994</a:t>
            </a:r>
          </a:p>
          <a:p>
            <a:endParaRPr lang="en-US" sz="1200" dirty="0">
              <a:latin typeface="Calibri" pitchFamily="34" charset="0"/>
            </a:endParaRPr>
          </a:p>
        </p:txBody>
      </p:sp>
    </p:spTree>
    <p:extLst>
      <p:ext uri="{BB962C8B-B14F-4D97-AF65-F5344CB8AC3E}">
        <p14:creationId xmlns:p14="http://schemas.microsoft.com/office/powerpoint/2010/main" val="310437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4061</TotalTime>
  <Words>5604</Words>
  <Application>Microsoft Office PowerPoint</Application>
  <PresentationFormat>Widescreen</PresentationFormat>
  <Paragraphs>502</Paragraphs>
  <Slides>71</Slides>
  <Notes>27</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7" baseType="lpstr">
      <vt:lpstr>AdvPSSAB-R</vt:lpstr>
      <vt:lpstr>Arial</vt:lpstr>
      <vt:lpstr>Arial Narrow</vt:lpstr>
      <vt:lpstr>BlinkMacSystemFont</vt:lpstr>
      <vt:lpstr>Calibri</vt:lpstr>
      <vt:lpstr>Courier New</vt:lpstr>
      <vt:lpstr>Lato</vt:lpstr>
      <vt:lpstr>Rockwell</vt:lpstr>
      <vt:lpstr>Rockwell Condensed</vt:lpstr>
      <vt:lpstr>Segoe Print</vt:lpstr>
      <vt:lpstr>Tahoma</vt:lpstr>
      <vt:lpstr>Times New Roman</vt:lpstr>
      <vt:lpstr>Times New Roman (Arabic)</vt:lpstr>
      <vt:lpstr>Wingdings</vt:lpstr>
      <vt:lpstr>Wood Type</vt:lpstr>
      <vt:lpstr>Photo Editor Photo</vt:lpstr>
      <vt:lpstr>Webinar | Prevention of Drug Use and other Risky Behaviors in Youth: Data-Based Planning for Effective Prevention  Feb 11, 2021 </vt:lpstr>
      <vt:lpstr>Learning Outcomes</vt:lpstr>
      <vt:lpstr>Public health CONTROVERSIES </vt:lpstr>
      <vt:lpstr>Substance USE Prevention &amp; PUBLIC HEALTH </vt:lpstr>
      <vt:lpstr>PowerPoint Presentation</vt:lpstr>
      <vt:lpstr>eight recommendations adopted unanimously by UN Member States, UNGASS 2016 </vt:lpstr>
      <vt:lpstr>PowerPoint Presentation</vt:lpstr>
      <vt:lpstr>The Public Health Approach? </vt:lpstr>
      <vt:lpstr>Core functions of public health</vt:lpstr>
      <vt:lpstr>Epidemiology and effective prevention</vt:lpstr>
      <vt:lpstr>Epidemiology and effective prevention</vt:lpstr>
      <vt:lpstr>Alcohol use, drug use, and mental health outcomes have a cascade of effects on college students’ academic outcomes</vt:lpstr>
      <vt:lpstr>Epidemiology and effective prevention</vt:lpstr>
      <vt:lpstr>PowerPoint Presentation</vt:lpstr>
      <vt:lpstr>Monitoring the Future (MTF) Survey – past 30-day prevalence of Marijuana, Cigarette, and Vape Use among 12th graders (1991-2019)</vt:lpstr>
      <vt:lpstr>PowerPoint Presentation</vt:lpstr>
      <vt:lpstr>PowerPoint Presentation</vt:lpstr>
      <vt:lpstr>Types of prevention </vt:lpstr>
      <vt:lpstr>PowerPoint Presentation</vt:lpstr>
      <vt:lpstr>PowerPoint Presentation</vt:lpstr>
      <vt:lpstr>PowerPoint Presentation</vt:lpstr>
      <vt:lpstr>PowerPoint Presentation</vt:lpstr>
      <vt:lpstr>A public health approach to the development of a national alcohol policy in an under-resourced setting: The case of Lebanon</vt:lpstr>
      <vt:lpstr>PowerPoint Presentation</vt:lpstr>
      <vt:lpstr> “LEBANON is located on the Eastern shores of the Mediterranean Sea, at the Crossroads of land and sea routes that link Europe, Asia and Africa” </vt:lpstr>
      <vt:lpstr>Why alcohol</vt:lpstr>
      <vt:lpstr>My research has shown:</vt:lpstr>
      <vt:lpstr>More research (youth perceptions)</vt:lpstr>
      <vt:lpstr>PowerPoint Presentation</vt:lpstr>
      <vt:lpstr>PowerPoint Presentation</vt:lpstr>
      <vt:lpstr> Alcohol harm reduction research program-(AHRRPY)</vt:lpstr>
      <vt:lpstr>Policy Background</vt:lpstr>
      <vt:lpstr>World Health Organization (WHO) Best-BUYS</vt:lpstr>
      <vt:lpstr>PowerPoint Presentation</vt:lpstr>
      <vt:lpstr>PowerPoint Presentation</vt:lpstr>
      <vt:lpstr>PowerPoint Presentation</vt:lpstr>
      <vt:lpstr>Multi-methods multi-source approach</vt:lpstr>
      <vt:lpstr>PowerPoint Presentation</vt:lpstr>
      <vt:lpstr>PowerPoint Presentation</vt:lpstr>
      <vt:lpstr>PowerPoint Presentation</vt:lpstr>
      <vt:lpstr>PowerPoint Presentation</vt:lpstr>
      <vt:lpstr>PowerPoint Presentation</vt:lpstr>
      <vt:lpstr>Key messages </vt:lpstr>
      <vt:lpstr>Stakeholders</vt:lpstr>
      <vt:lpstr>PowerPoint Presentation</vt:lpstr>
      <vt:lpstr>Major Success elements </vt:lpstr>
      <vt:lpstr>Create a Multidisciplinary team</vt:lpstr>
      <vt:lpstr>Followed a Participatory-based approach</vt:lpstr>
      <vt:lpstr>Mobilize allies in the community </vt:lpstr>
      <vt:lpstr>PowerPoint Presentation</vt:lpstr>
      <vt:lpstr>Disseminate as policy briefs</vt:lpstr>
      <vt:lpstr>Spark media interest and support </vt:lpstr>
      <vt:lpstr>Engage with scholars </vt:lpstr>
      <vt:lpstr>PowerPoint Presentation</vt:lpstr>
      <vt:lpstr>PowerPoint Presentation</vt:lpstr>
      <vt:lpstr>PowerPoint Presentation</vt:lpstr>
      <vt:lpstr>PowerPoint Presentation</vt:lpstr>
      <vt:lpstr>PowerPoint Presentation</vt:lpstr>
      <vt:lpstr>Opportunities </vt:lpstr>
      <vt:lpstr>PowerPoint Presentation</vt:lpstr>
      <vt:lpstr>PowerPoint Presentation</vt:lpstr>
      <vt:lpstr>PowerPoint Presentation</vt:lpstr>
      <vt:lpstr>Global momentum </vt:lpstr>
      <vt:lpstr>Major threats/challenges</vt:lpstr>
      <vt:lpstr>PowerPoint Presentation</vt:lpstr>
      <vt:lpstr>Other challenges </vt:lpstr>
      <vt:lpstr>PowerPoint Presentation</vt:lpstr>
      <vt:lpstr>More challenges </vt:lpstr>
      <vt:lpstr>PowerPoint Presentation</vt:lpstr>
      <vt:lpstr>Ways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 Prevention of Drug Use and other Risky Behaviors in Youth: Data-Based Planning for Effective Prevention</dc:title>
  <dc:creator>Lilian Ghandour</dc:creator>
  <cp:lastModifiedBy>Lilian Ghandour</cp:lastModifiedBy>
  <cp:revision>150</cp:revision>
  <dcterms:created xsi:type="dcterms:W3CDTF">2021-02-04T09:49:06Z</dcterms:created>
  <dcterms:modified xsi:type="dcterms:W3CDTF">2021-02-11T11:52:24Z</dcterms:modified>
</cp:coreProperties>
</file>